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787" r:id="rId4"/>
    <p:sldId id="788" r:id="rId5"/>
    <p:sldId id="789" r:id="rId6"/>
    <p:sldId id="790" r:id="rId7"/>
    <p:sldId id="79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54C6F9-8C6B-73A3-21C3-477A87D13E2A}" v="11" dt="2025-03-25T13:27:30.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08" d="100"/>
          <a:sy n="108" d="100"/>
        </p:scale>
        <p:origin x="56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microsoft.com/office/2016/11/relationships/changesInfo" Target="changesInfos/changesInfo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rtis, Rebecca" userId="S::rebecca.curtis_pembrokeshire.gov.uk#ext#@wlga.onmicrosoft.com::ec20fe72-5575-4d7d-b51f-e745f6e65a2b" providerId="AD" clId="Web-{B375329C-F5A4-B490-6EC6-D95629753566}"/>
    <pc:docChg chg="modSld">
      <pc:chgData name="Curtis, Rebecca" userId="S::rebecca.curtis_pembrokeshire.gov.uk#ext#@wlga.onmicrosoft.com::ec20fe72-5575-4d7d-b51f-e745f6e65a2b" providerId="AD" clId="Web-{B375329C-F5A4-B490-6EC6-D95629753566}" dt="2025-03-06T09:49:08.673" v="22" actId="20577"/>
      <pc:docMkLst>
        <pc:docMk/>
      </pc:docMkLst>
      <pc:sldChg chg="modSp">
        <pc:chgData name="Curtis, Rebecca" userId="S::rebecca.curtis_pembrokeshire.gov.uk#ext#@wlga.onmicrosoft.com::ec20fe72-5575-4d7d-b51f-e745f6e65a2b" providerId="AD" clId="Web-{B375329C-F5A4-B490-6EC6-D95629753566}" dt="2025-03-06T09:49:08.673" v="22" actId="20577"/>
        <pc:sldMkLst>
          <pc:docMk/>
          <pc:sldMk cId="3402618199" sldId="787"/>
        </pc:sldMkLst>
        <pc:spChg chg="mod">
          <ac:chgData name="Curtis, Rebecca" userId="S::rebecca.curtis_pembrokeshire.gov.uk#ext#@wlga.onmicrosoft.com::ec20fe72-5575-4d7d-b51f-e745f6e65a2b" providerId="AD" clId="Web-{B375329C-F5A4-B490-6EC6-D95629753566}" dt="2025-03-06T09:49:08.673" v="22" actId="20577"/>
          <ac:spMkLst>
            <pc:docMk/>
            <pc:sldMk cId="3402618199" sldId="787"/>
            <ac:spMk id="3" creationId="{0E7D9742-9B53-646D-F456-6C5979A4A23B}"/>
          </ac:spMkLst>
        </pc:spChg>
      </pc:sldChg>
    </pc:docChg>
  </pc:docChgLst>
  <pc:docChgLst>
    <pc:chgData name="Curtis, Rebecca" userId="S::rebecca.curtis_pembrokeshire.gov.uk#ext#@wlga.onmicrosoft.com::ec20fe72-5575-4d7d-b51f-e745f6e65a2b" providerId="AD" clId="Web-{B254C6F9-8C6B-73A3-21C3-477A87D13E2A}"/>
    <pc:docChg chg="addSld delSld modSld">
      <pc:chgData name="Curtis, Rebecca" userId="S::rebecca.curtis_pembrokeshire.gov.uk#ext#@wlga.onmicrosoft.com::ec20fe72-5575-4d7d-b51f-e745f6e65a2b" providerId="AD" clId="Web-{B254C6F9-8C6B-73A3-21C3-477A87D13E2A}" dt="2025-03-25T13:27:30.380" v="9" actId="1076"/>
      <pc:docMkLst>
        <pc:docMk/>
      </pc:docMkLst>
      <pc:sldChg chg="addSp delSp">
        <pc:chgData name="Curtis, Rebecca" userId="S::rebecca.curtis_pembrokeshire.gov.uk#ext#@wlga.onmicrosoft.com::ec20fe72-5575-4d7d-b51f-e745f6e65a2b" providerId="AD" clId="Web-{B254C6F9-8C6B-73A3-21C3-477A87D13E2A}" dt="2025-03-25T13:25:50.783" v="2"/>
        <pc:sldMkLst>
          <pc:docMk/>
          <pc:sldMk cId="3402618199" sldId="787"/>
        </pc:sldMkLst>
        <pc:picChg chg="del">
          <ac:chgData name="Curtis, Rebecca" userId="S::rebecca.curtis_pembrokeshire.gov.uk#ext#@wlga.onmicrosoft.com::ec20fe72-5575-4d7d-b51f-e745f6e65a2b" providerId="AD" clId="Web-{B254C6F9-8C6B-73A3-21C3-477A87D13E2A}" dt="2025-03-25T13:25:49.908" v="1"/>
          <ac:picMkLst>
            <pc:docMk/>
            <pc:sldMk cId="3402618199" sldId="787"/>
            <ac:picMk id="5" creationId="{296DEC03-BAFB-CDB3-9940-D9AEE4FF6A36}"/>
          </ac:picMkLst>
        </pc:picChg>
        <pc:picChg chg="add">
          <ac:chgData name="Curtis, Rebecca" userId="S::rebecca.curtis_pembrokeshire.gov.uk#ext#@wlga.onmicrosoft.com::ec20fe72-5575-4d7d-b51f-e745f6e65a2b" providerId="AD" clId="Web-{B254C6F9-8C6B-73A3-21C3-477A87D13E2A}" dt="2025-03-25T13:25:50.783" v="2"/>
          <ac:picMkLst>
            <pc:docMk/>
            <pc:sldMk cId="3402618199" sldId="787"/>
            <ac:picMk id="6" creationId="{7308D079-7001-C061-A77A-3A7C27A23858}"/>
          </ac:picMkLst>
        </pc:picChg>
      </pc:sldChg>
      <pc:sldChg chg="addSp delSp modSp">
        <pc:chgData name="Curtis, Rebecca" userId="S::rebecca.curtis_pembrokeshire.gov.uk#ext#@wlga.onmicrosoft.com::ec20fe72-5575-4d7d-b51f-e745f6e65a2b" providerId="AD" clId="Web-{B254C6F9-8C6B-73A3-21C3-477A87D13E2A}" dt="2025-03-25T13:27:30.380" v="9" actId="1076"/>
        <pc:sldMkLst>
          <pc:docMk/>
          <pc:sldMk cId="2539685392" sldId="790"/>
        </pc:sldMkLst>
        <pc:picChg chg="del">
          <ac:chgData name="Curtis, Rebecca" userId="S::rebecca.curtis_pembrokeshire.gov.uk#ext#@wlga.onmicrosoft.com::ec20fe72-5575-4d7d-b51f-e745f6e65a2b" providerId="AD" clId="Web-{B254C6F9-8C6B-73A3-21C3-477A87D13E2A}" dt="2025-03-25T13:27:12.457" v="4"/>
          <ac:picMkLst>
            <pc:docMk/>
            <pc:sldMk cId="2539685392" sldId="790"/>
            <ac:picMk id="2" creationId="{17DCF607-7EBC-96F2-CDFA-BC57AB6833D0}"/>
          </ac:picMkLst>
        </pc:picChg>
        <pc:picChg chg="add mod">
          <ac:chgData name="Curtis, Rebecca" userId="S::rebecca.curtis_pembrokeshire.gov.uk#ext#@wlga.onmicrosoft.com::ec20fe72-5575-4d7d-b51f-e745f6e65a2b" providerId="AD" clId="Web-{B254C6F9-8C6B-73A3-21C3-477A87D13E2A}" dt="2025-03-25T13:27:30.380" v="9" actId="1076"/>
          <ac:picMkLst>
            <pc:docMk/>
            <pc:sldMk cId="2539685392" sldId="790"/>
            <ac:picMk id="4" creationId="{159A5198-1043-529F-8F10-5E72514B81AE}"/>
          </ac:picMkLst>
        </pc:picChg>
      </pc:sldChg>
      <pc:sldChg chg="add del">
        <pc:chgData name="Curtis, Rebecca" userId="S::rebecca.curtis_pembrokeshire.gov.uk#ext#@wlga.onmicrosoft.com::ec20fe72-5575-4d7d-b51f-e745f6e65a2b" providerId="AD" clId="Web-{B254C6F9-8C6B-73A3-21C3-477A87D13E2A}" dt="2025-03-25T13:25:53.580" v="3"/>
        <pc:sldMkLst>
          <pc:docMk/>
          <pc:sldMk cId="3397375387" sldId="792"/>
        </pc:sldMkLst>
      </pc:sldChg>
    </pc:docChg>
  </pc:docChgLst>
  <pc:docChgLst>
    <pc:chgData name="Curtis, Rebecca" userId="S::rebecca.curtis_pembrokeshire.gov.uk#ext#@wlga.onmicrosoft.com::ec20fe72-5575-4d7d-b51f-e745f6e65a2b" providerId="AD" clId="Web-{54FB9AFC-4ADE-B53A-5D8D-9DD5BED44CE7}"/>
    <pc:docChg chg="modSld">
      <pc:chgData name="Curtis, Rebecca" userId="S::rebecca.curtis_pembrokeshire.gov.uk#ext#@wlga.onmicrosoft.com::ec20fe72-5575-4d7d-b51f-e745f6e65a2b" providerId="AD" clId="Web-{54FB9AFC-4ADE-B53A-5D8D-9DD5BED44CE7}" dt="2025-03-07T12:51:56.520" v="5" actId="20577"/>
      <pc:docMkLst>
        <pc:docMk/>
      </pc:docMkLst>
      <pc:sldChg chg="modSp">
        <pc:chgData name="Curtis, Rebecca" userId="S::rebecca.curtis_pembrokeshire.gov.uk#ext#@wlga.onmicrosoft.com::ec20fe72-5575-4d7d-b51f-e745f6e65a2b" providerId="AD" clId="Web-{54FB9AFC-4ADE-B53A-5D8D-9DD5BED44CE7}" dt="2025-03-07T12:51:56.520" v="5" actId="20577"/>
        <pc:sldMkLst>
          <pc:docMk/>
          <pc:sldMk cId="3402618199" sldId="787"/>
        </pc:sldMkLst>
        <pc:spChg chg="mod">
          <ac:chgData name="Curtis, Rebecca" userId="S::rebecca.curtis_pembrokeshire.gov.uk#ext#@wlga.onmicrosoft.com::ec20fe72-5575-4d7d-b51f-e745f6e65a2b" providerId="AD" clId="Web-{54FB9AFC-4ADE-B53A-5D8D-9DD5BED44CE7}" dt="2025-03-07T12:51:56.520" v="5" actId="20577"/>
          <ac:spMkLst>
            <pc:docMk/>
            <pc:sldMk cId="3402618199" sldId="787"/>
            <ac:spMk id="3" creationId="{0E7D9742-9B53-646D-F456-6C5979A4A23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colorful circles&#10;&#10;Description automatically generated">
            <a:extLst>
              <a:ext uri="{FF2B5EF4-FFF2-40B4-BE49-F238E27FC236}">
                <a16:creationId xmlns:a16="http://schemas.microsoft.com/office/drawing/2014/main" id="{95EA71B3-D752-2CCC-B33D-A6003FAFD1D4}"/>
              </a:ext>
            </a:extLst>
          </p:cNvPr>
          <p:cNvPicPr>
            <a:picLocks noChangeAspect="1"/>
          </p:cNvPicPr>
          <p:nvPr/>
        </p:nvPicPr>
        <p:blipFill>
          <a:blip r:embed="rId2"/>
          <a:stretch>
            <a:fillRect/>
          </a:stretch>
        </p:blipFill>
        <p:spPr>
          <a:xfrm>
            <a:off x="283215" y="196363"/>
            <a:ext cx="5538503" cy="1148394"/>
          </a:xfrm>
          <a:prstGeom prst="rect">
            <a:avLst/>
          </a:prstGeom>
        </p:spPr>
      </p:pic>
      <p:sp>
        <p:nvSpPr>
          <p:cNvPr id="8" name="Rectangle: Rounded Corners 7">
            <a:extLst>
              <a:ext uri="{FF2B5EF4-FFF2-40B4-BE49-F238E27FC236}">
                <a16:creationId xmlns:a16="http://schemas.microsoft.com/office/drawing/2014/main" id="{307F0505-9E4C-1E6A-A82F-760C4E69E56B}"/>
              </a:ext>
            </a:extLst>
          </p:cNvPr>
          <p:cNvSpPr/>
          <p:nvPr/>
        </p:nvSpPr>
        <p:spPr>
          <a:xfrm>
            <a:off x="275165" y="5603971"/>
            <a:ext cx="11543547" cy="749398"/>
          </a:xfrm>
          <a:prstGeom prst="round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r>
              <a:rPr lang="en-GB" sz="4800" b="1" dirty="0">
                <a:solidFill>
                  <a:schemeClr val="accent6"/>
                </a:solidFill>
                <a:latin typeface="Arial Rounded MT Bold"/>
                <a:ea typeface="Calibri"/>
                <a:cs typeface="Times New Roman"/>
              </a:rPr>
              <a:t>TEMPLATE: School welcome pack for parents/carers</a:t>
            </a:r>
            <a:endParaRPr lang="en-US" dirty="0">
              <a:solidFill>
                <a:schemeClr val="accent6"/>
              </a:solidFill>
            </a:endParaRPr>
          </a:p>
        </p:txBody>
      </p:sp>
      <p:sp>
        <p:nvSpPr>
          <p:cNvPr id="3" name="Rectangle: Rounded Corners 2">
            <a:extLst>
              <a:ext uri="{FF2B5EF4-FFF2-40B4-BE49-F238E27FC236}">
                <a16:creationId xmlns:a16="http://schemas.microsoft.com/office/drawing/2014/main" id="{0E7D9742-9B53-646D-F456-6C5979A4A23B}"/>
              </a:ext>
            </a:extLst>
          </p:cNvPr>
          <p:cNvSpPr/>
          <p:nvPr/>
        </p:nvSpPr>
        <p:spPr>
          <a:xfrm>
            <a:off x="6467754" y="196331"/>
            <a:ext cx="5358309" cy="4792671"/>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endParaRPr lang="en-US" sz="1300" b="1" dirty="0">
              <a:solidFill>
                <a:schemeClr val="bg1"/>
              </a:solidFill>
              <a:latin typeface="Arial"/>
              <a:ea typeface="Calibri"/>
              <a:cs typeface="Times New Roman"/>
            </a:endParaRPr>
          </a:p>
          <a:p>
            <a:pPr algn="ctr">
              <a:lnSpc>
                <a:spcPct val="107000"/>
              </a:lnSpc>
              <a:spcAft>
                <a:spcPts val="800"/>
              </a:spcAft>
            </a:pPr>
            <a:r>
              <a:rPr lang="en-US" sz="1250" dirty="0">
                <a:solidFill>
                  <a:schemeClr val="bg1"/>
                </a:solidFill>
                <a:latin typeface="Arial"/>
                <a:ea typeface="Calibri"/>
                <a:cs typeface="Times New Roman"/>
              </a:rPr>
              <a:t>The school welcome pack for parents/carers is a tool for schools to provide parents/carers with key information about the school setting prior to the Service child starting. When parents feel safe and secure about where they are sending their child they are able to support the child to as well. </a:t>
            </a:r>
            <a:endParaRPr lang="en-US" sz="1250">
              <a:solidFill>
                <a:schemeClr val="bg1"/>
              </a:solidFill>
              <a:latin typeface="Arial"/>
              <a:cs typeface="Arial"/>
            </a:endParaRPr>
          </a:p>
          <a:p>
            <a:pPr algn="ctr">
              <a:lnSpc>
                <a:spcPct val="107000"/>
              </a:lnSpc>
              <a:spcAft>
                <a:spcPts val="800"/>
              </a:spcAft>
            </a:pPr>
            <a:r>
              <a:rPr lang="en-US" sz="1250" b="1" dirty="0">
                <a:solidFill>
                  <a:schemeClr val="bg1"/>
                </a:solidFill>
                <a:latin typeface="Arial"/>
                <a:ea typeface="Calibri"/>
                <a:cs typeface="Times New Roman"/>
              </a:rPr>
              <a:t>How to use this tool: </a:t>
            </a:r>
            <a:endParaRPr lang="en-US" sz="1250" dirty="0">
              <a:solidFill>
                <a:schemeClr val="bg1"/>
              </a:solidFill>
              <a:latin typeface="Arial"/>
              <a:ea typeface="Calibri"/>
              <a:cs typeface="Times New Roman"/>
            </a:endParaRPr>
          </a:p>
          <a:p>
            <a:pPr algn="ctr"/>
            <a:r>
              <a:rPr lang="en-US" sz="1250" dirty="0">
                <a:solidFill>
                  <a:schemeClr val="bg1"/>
                </a:solidFill>
                <a:latin typeface="Arial"/>
                <a:ea typeface="+mn-lt"/>
                <a:cs typeface="+mn-lt"/>
              </a:rPr>
              <a:t>Add and delete slides and change the headings of the sections within this template to suit your school. The intention is not to recreate this information which will likely be on the schools website but to provide links to where this can be found or brief guidance. </a:t>
            </a:r>
          </a:p>
          <a:p>
            <a:pPr algn="ctr"/>
            <a:endParaRPr lang="en-US" sz="1250" dirty="0">
              <a:solidFill>
                <a:schemeClr val="bg1"/>
              </a:solidFill>
              <a:latin typeface="Arial"/>
              <a:ea typeface="Calibri"/>
              <a:cs typeface="Times New Roman"/>
            </a:endParaRPr>
          </a:p>
          <a:p>
            <a:pPr>
              <a:lnSpc>
                <a:spcPct val="107000"/>
              </a:lnSpc>
              <a:spcAft>
                <a:spcPts val="800"/>
              </a:spcAft>
            </a:pPr>
            <a:r>
              <a:rPr lang="en-US" sz="1250" b="1" dirty="0">
                <a:solidFill>
                  <a:schemeClr val="bg1"/>
                </a:solidFill>
                <a:latin typeface="Arial"/>
                <a:ea typeface="Calibri"/>
                <a:cs typeface="Times New Roman"/>
              </a:rPr>
              <a:t>Instructions:</a:t>
            </a:r>
            <a:r>
              <a:rPr lang="en-US" sz="1250" dirty="0">
                <a:solidFill>
                  <a:schemeClr val="bg1"/>
                </a:solidFill>
                <a:latin typeface="Arial"/>
                <a:ea typeface="Calibri"/>
                <a:cs typeface="Times New Roman"/>
              </a:rPr>
              <a:t> </a:t>
            </a:r>
          </a:p>
          <a:p>
            <a:pPr marL="228600" indent="-228600">
              <a:buAutoNum type="arabicPeriod"/>
            </a:pPr>
            <a:r>
              <a:rPr lang="en-US" sz="1250" dirty="0">
                <a:solidFill>
                  <a:schemeClr val="bg1"/>
                </a:solidFill>
                <a:latin typeface="Arial"/>
                <a:ea typeface="Calibri"/>
                <a:cs typeface="Times New Roman"/>
              </a:rPr>
              <a:t>Populate the content / text where identified in red italics and add images / logos. Add a </a:t>
            </a:r>
            <a:r>
              <a:rPr lang="en-US" sz="1250" dirty="0" err="1">
                <a:solidFill>
                  <a:schemeClr val="bg1"/>
                </a:solidFill>
                <a:latin typeface="Arial"/>
                <a:ea typeface="Calibri"/>
                <a:cs typeface="Times New Roman"/>
              </a:rPr>
              <a:t>a</a:t>
            </a:r>
            <a:r>
              <a:rPr lang="en-US" sz="1250" dirty="0">
                <a:solidFill>
                  <a:schemeClr val="bg1"/>
                </a:solidFill>
                <a:latin typeface="Arial"/>
                <a:ea typeface="Calibri"/>
                <a:cs typeface="Times New Roman"/>
              </a:rPr>
              <a:t> link or QR code to where this key information can be found on your website. </a:t>
            </a:r>
            <a:endParaRPr lang="en-US" sz="1250">
              <a:solidFill>
                <a:schemeClr val="bg1"/>
              </a:solidFill>
              <a:latin typeface="Arial"/>
              <a:cs typeface="Arial"/>
            </a:endParaRPr>
          </a:p>
          <a:p>
            <a:pPr marL="228600" indent="-228600">
              <a:buAutoNum type="arabicPeriod"/>
            </a:pPr>
            <a:r>
              <a:rPr lang="en-US" sz="1250" dirty="0">
                <a:solidFill>
                  <a:schemeClr val="bg1"/>
                </a:solidFill>
                <a:latin typeface="Arial"/>
                <a:ea typeface="Calibri"/>
                <a:cs typeface="Times New Roman"/>
              </a:rPr>
              <a:t>Save as a PDF. </a:t>
            </a:r>
            <a:endParaRPr lang="en-US" sz="1250">
              <a:solidFill>
                <a:schemeClr val="bg1"/>
              </a:solidFill>
              <a:latin typeface="Arial"/>
              <a:cs typeface="Arial"/>
            </a:endParaRPr>
          </a:p>
          <a:p>
            <a:pPr marL="228600" indent="-228600">
              <a:buAutoNum type="arabicPeriod"/>
            </a:pPr>
            <a:r>
              <a:rPr lang="en-US" sz="1250" dirty="0">
                <a:solidFill>
                  <a:schemeClr val="bg1"/>
                </a:solidFill>
                <a:latin typeface="Arial"/>
                <a:ea typeface="Calibri"/>
                <a:cs typeface="Times New Roman"/>
              </a:rPr>
              <a:t>Share electronically with parents/carers or provide a printed copy.</a:t>
            </a:r>
            <a:endParaRPr lang="en-US" sz="1250">
              <a:solidFill>
                <a:schemeClr val="bg1"/>
              </a:solidFill>
              <a:latin typeface="Arial"/>
              <a:cs typeface="Arial"/>
            </a:endParaRPr>
          </a:p>
          <a:p>
            <a:pPr marL="457200" indent="-457200">
              <a:lnSpc>
                <a:spcPct val="107000"/>
              </a:lnSpc>
              <a:spcAft>
                <a:spcPts val="800"/>
              </a:spcAft>
              <a:buAutoNum type="arabicPeriod"/>
            </a:pPr>
            <a:endParaRPr lang="en-US" sz="1250" dirty="0">
              <a:solidFill>
                <a:srgbClr val="FFFFFF"/>
              </a:solidFill>
              <a:latin typeface="Arial"/>
              <a:ea typeface="Calibri"/>
              <a:cs typeface="Times New Roman"/>
            </a:endParaRPr>
          </a:p>
        </p:txBody>
      </p:sp>
      <p:pic>
        <p:nvPicPr>
          <p:cNvPr id="6" name="Picture 5" descr="A group of people in circles&#10;&#10;AI-generated content may be incorrect.">
            <a:extLst>
              <a:ext uri="{FF2B5EF4-FFF2-40B4-BE49-F238E27FC236}">
                <a16:creationId xmlns:a16="http://schemas.microsoft.com/office/drawing/2014/main" id="{7308D079-7001-C061-A77A-3A7C27A23858}"/>
              </a:ext>
            </a:extLst>
          </p:cNvPr>
          <p:cNvPicPr>
            <a:picLocks noChangeAspect="1"/>
          </p:cNvPicPr>
          <p:nvPr/>
        </p:nvPicPr>
        <p:blipFill>
          <a:blip r:embed="rId3"/>
          <a:srcRect l="47632" t="-331" r="81" b="993"/>
          <a:stretch/>
        </p:blipFill>
        <p:spPr>
          <a:xfrm>
            <a:off x="256427" y="1589982"/>
            <a:ext cx="5557960" cy="3307466"/>
          </a:xfrm>
          <a:prstGeom prst="rect">
            <a:avLst/>
          </a:prstGeom>
        </p:spPr>
      </p:pic>
    </p:spTree>
    <p:extLst>
      <p:ext uri="{BB962C8B-B14F-4D97-AF65-F5344CB8AC3E}">
        <p14:creationId xmlns:p14="http://schemas.microsoft.com/office/powerpoint/2010/main" val="3402618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ea typeface="Calibri"/>
                <a:cs typeface="Times New Roman"/>
              </a:rPr>
              <a:t>School welcome pack for parent/carers  </a:t>
            </a:r>
            <a:endParaRPr lang="en-US" dirty="0"/>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7898243" y="1055406"/>
            <a:ext cx="4020271" cy="2265355"/>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Welsh language</a:t>
            </a:r>
            <a:endParaRPr lang="en-GB" sz="1200" b="1" dirty="0">
              <a:solidFill>
                <a:schemeClr val="tx1"/>
              </a:solidFill>
              <a:latin typeface="Arial Rounded MT Bold"/>
              <a:ea typeface="Tahoma"/>
              <a:cs typeface="Arial"/>
            </a:endParaRPr>
          </a:p>
          <a:p>
            <a:pPr>
              <a:defRPr/>
            </a:pPr>
            <a:endParaRPr lang="en-GB" sz="1600"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information on Welsh language within the school.</a:t>
            </a:r>
            <a:endParaRPr lang="en-GB" sz="1200" b="1" i="1" dirty="0">
              <a:solidFill>
                <a:srgbClr val="000000"/>
              </a:solidFill>
              <a:latin typeface="Arial Rounded MT Bold"/>
              <a:ea typeface="Tahoma"/>
              <a:cs typeface="Arial"/>
            </a:endParaRPr>
          </a:p>
        </p:txBody>
      </p:sp>
      <p:sp>
        <p:nvSpPr>
          <p:cNvPr id="3" name="Rectangle: Rounded Corners 2">
            <a:extLst>
              <a:ext uri="{FF2B5EF4-FFF2-40B4-BE49-F238E27FC236}">
                <a16:creationId xmlns:a16="http://schemas.microsoft.com/office/drawing/2014/main" id="{9BDDF3B8-20D0-9FBE-7227-2C7BFCFE6A3D}"/>
              </a:ext>
            </a:extLst>
          </p:cNvPr>
          <p:cNvSpPr/>
          <p:nvPr/>
        </p:nvSpPr>
        <p:spPr>
          <a:xfrm>
            <a:off x="188575" y="1587887"/>
            <a:ext cx="3118296" cy="4964486"/>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a welcome message from your school and the schools logo.  </a:t>
            </a:r>
          </a:p>
        </p:txBody>
      </p:sp>
      <p:sp>
        <p:nvSpPr>
          <p:cNvPr id="8" name="Rectangle: Rounded Corners 7">
            <a:extLst>
              <a:ext uri="{FF2B5EF4-FFF2-40B4-BE49-F238E27FC236}">
                <a16:creationId xmlns:a16="http://schemas.microsoft.com/office/drawing/2014/main" id="{937C16B0-57C3-E883-177F-5EDCCD6EEB56}"/>
              </a:ext>
            </a:extLst>
          </p:cNvPr>
          <p:cNvSpPr/>
          <p:nvPr/>
        </p:nvSpPr>
        <p:spPr>
          <a:xfrm>
            <a:off x="188576" y="1142558"/>
            <a:ext cx="2304106" cy="674321"/>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Welcome to </a:t>
            </a:r>
            <a:r>
              <a:rPr lang="en-GB" b="1" i="1" dirty="0">
                <a:solidFill>
                  <a:srgbClr val="FF0000"/>
                </a:solidFill>
                <a:latin typeface="Arial Rounded MT Bold"/>
                <a:ea typeface="Tahoma"/>
                <a:cs typeface="Arial"/>
              </a:rPr>
              <a:t>add name of school</a:t>
            </a:r>
            <a:endParaRPr lang="en-US" i="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5" name="Rectangle: Rounded Corners 4">
            <a:extLst>
              <a:ext uri="{FF2B5EF4-FFF2-40B4-BE49-F238E27FC236}">
                <a16:creationId xmlns:a16="http://schemas.microsoft.com/office/drawing/2014/main" id="{AF66ECB7-C5A8-6367-A88E-488390BAEBC1}"/>
              </a:ext>
            </a:extLst>
          </p:cNvPr>
          <p:cNvSpPr/>
          <p:nvPr/>
        </p:nvSpPr>
        <p:spPr>
          <a:xfrm>
            <a:off x="3558153" y="3611672"/>
            <a:ext cx="4029452" cy="2265354"/>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School policies </a:t>
            </a:r>
            <a:endParaRPr lang="en-GB" sz="1600" dirty="0">
              <a:solidFill>
                <a:schemeClr val="tx1"/>
              </a:solidFill>
              <a:latin typeface="Arial"/>
              <a:ea typeface="Tahoma"/>
              <a:cs typeface="Arial"/>
            </a:endParaRP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school policies. </a:t>
            </a:r>
            <a:endParaRPr lang="en-GB" sz="1600" dirty="0">
              <a:solidFill>
                <a:srgbClr val="FF0000"/>
              </a:solidFill>
              <a:latin typeface="Arial"/>
              <a:ea typeface="Tahoma"/>
              <a:cs typeface="Arial"/>
            </a:endParaRPr>
          </a:p>
        </p:txBody>
      </p:sp>
      <p:sp>
        <p:nvSpPr>
          <p:cNvPr id="11" name="Rectangle: Rounded Corners 10">
            <a:extLst>
              <a:ext uri="{FF2B5EF4-FFF2-40B4-BE49-F238E27FC236}">
                <a16:creationId xmlns:a16="http://schemas.microsoft.com/office/drawing/2014/main" id="{FB3DF7A1-6C37-ED96-CC24-6FDCA7831B08}"/>
              </a:ext>
            </a:extLst>
          </p:cNvPr>
          <p:cNvSpPr/>
          <p:nvPr/>
        </p:nvSpPr>
        <p:spPr>
          <a:xfrm>
            <a:off x="3556014" y="1056411"/>
            <a:ext cx="4020272" cy="22653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Term dates and timings of the day </a:t>
            </a:r>
            <a:endParaRPr lang="en-GB" sz="1600" dirty="0">
              <a:solidFill>
                <a:schemeClr val="tx1"/>
              </a:solidFill>
              <a:latin typeface="Arial"/>
              <a:ea typeface="Tahoma"/>
              <a:cs typeface="Arial"/>
            </a:endParaRP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term dates and timings of the day. </a:t>
            </a:r>
            <a:endParaRPr lang="en-GB" sz="1600" dirty="0">
              <a:solidFill>
                <a:prstClr val="black"/>
              </a:solidFill>
              <a:latin typeface="Arial"/>
              <a:ea typeface="Tahoma"/>
              <a:cs typeface="Arial"/>
            </a:endParaRPr>
          </a:p>
          <a:p>
            <a:pPr marL="0" marR="0" lvl="0" indent="0" algn="l" defTabSz="914400">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endParaRPr lang="en-GB" sz="1600" dirty="0">
              <a:solidFill>
                <a:srgbClr val="FF0000"/>
              </a:solidFill>
              <a:latin typeface="Arial"/>
              <a:ea typeface="Tahoma"/>
              <a:cs typeface="Arial"/>
            </a:endParaRPr>
          </a:p>
        </p:txBody>
      </p:sp>
      <p:sp>
        <p:nvSpPr>
          <p:cNvPr id="12" name="Rectangle: Rounded Corners 11">
            <a:extLst>
              <a:ext uri="{FF2B5EF4-FFF2-40B4-BE49-F238E27FC236}">
                <a16:creationId xmlns:a16="http://schemas.microsoft.com/office/drawing/2014/main" id="{C8E29F0E-34D8-415D-1369-30F28092585B}"/>
              </a:ext>
            </a:extLst>
          </p:cNvPr>
          <p:cNvSpPr/>
          <p:nvPr/>
        </p:nvSpPr>
        <p:spPr>
          <a:xfrm>
            <a:off x="7898495" y="3608652"/>
            <a:ext cx="4020272" cy="22653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Uniform</a:t>
            </a:r>
            <a:endParaRPr lang="en-US" dirty="0">
              <a:solidFill>
                <a:schemeClr val="tx1"/>
              </a:solidFill>
            </a:endParaRP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school uniform.</a:t>
            </a:r>
            <a:endParaRPr lang="en-GB" sz="1600" dirty="0">
              <a:solidFill>
                <a:srgbClr val="FF0000"/>
              </a:solidFill>
              <a:latin typeface="Arial"/>
              <a:ea typeface="Tahoma"/>
              <a:cs typeface="Arial"/>
            </a:endParaRPr>
          </a:p>
        </p:txBody>
      </p:sp>
    </p:spTree>
    <p:extLst>
      <p:ext uri="{BB962C8B-B14F-4D97-AF65-F5344CB8AC3E}">
        <p14:creationId xmlns:p14="http://schemas.microsoft.com/office/powerpoint/2010/main" val="3357036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9" name="Rectangle: Rounded Corners 8">
            <a:extLst>
              <a:ext uri="{FF2B5EF4-FFF2-40B4-BE49-F238E27FC236}">
                <a16:creationId xmlns:a16="http://schemas.microsoft.com/office/drawing/2014/main" id="{3B05B27F-7FCF-D05F-51AA-0478D23B877C}"/>
              </a:ext>
            </a:extLst>
          </p:cNvPr>
          <p:cNvSpPr/>
          <p:nvPr/>
        </p:nvSpPr>
        <p:spPr>
          <a:xfrm>
            <a:off x="7898243" y="1055406"/>
            <a:ext cx="4020271" cy="2265355"/>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Curriculum / Assessment Information</a:t>
            </a:r>
          </a:p>
          <a:p>
            <a:pPr>
              <a:defRPr/>
            </a:pPr>
            <a:endParaRPr lang="en-GB" sz="1600"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information on the school curriculum.</a:t>
            </a:r>
            <a:endParaRPr lang="en-GB" sz="1200" b="1" i="1" dirty="0">
              <a:solidFill>
                <a:srgbClr val="000000"/>
              </a:solidFill>
              <a:latin typeface="Arial Rounded MT Bold"/>
              <a:ea typeface="Tahoma"/>
              <a:cs typeface="Arial"/>
            </a:endParaRPr>
          </a:p>
        </p:txBody>
      </p:sp>
      <p:sp>
        <p:nvSpPr>
          <p:cNvPr id="3" name="Rectangle: Rounded Corners 2">
            <a:extLst>
              <a:ext uri="{FF2B5EF4-FFF2-40B4-BE49-F238E27FC236}">
                <a16:creationId xmlns:a16="http://schemas.microsoft.com/office/drawing/2014/main" id="{9BDDF3B8-20D0-9FBE-7227-2C7BFCFE6A3D}"/>
              </a:ext>
            </a:extLst>
          </p:cNvPr>
          <p:cNvSpPr/>
          <p:nvPr/>
        </p:nvSpPr>
        <p:spPr>
          <a:xfrm>
            <a:off x="188575" y="1055405"/>
            <a:ext cx="3118296" cy="4826776"/>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Extra-curricular activities </a:t>
            </a:r>
          </a:p>
          <a:p>
            <a:pPr marL="0" marR="0" lvl="0" indent="0" algn="l" defTabSz="914400">
              <a:lnSpc>
                <a:spcPct val="100000"/>
              </a:lnSpc>
              <a:spcBef>
                <a:spcPts val="0"/>
              </a:spcBef>
              <a:spcAft>
                <a:spcPts val="0"/>
              </a:spcAft>
              <a:buNone/>
              <a:tabLst/>
              <a:defRPr/>
            </a:pPr>
            <a:endParaRPr lang="en-GB" sz="1600" i="0" u="none" strike="noStrike" kern="1200" cap="none" spc="0" normalizeH="0" baseline="0" noProof="0" dirty="0">
              <a:ln>
                <a:noFill/>
              </a:ln>
              <a:solidFill>
                <a:prstClr val="black"/>
              </a:solidFill>
              <a:effectLst/>
              <a:uLnTx/>
              <a:uFillTx/>
              <a:latin typeface="Arial"/>
              <a:ea typeface="Tahoma"/>
              <a:cs typeface="Arial"/>
            </a:endParaRPr>
          </a:p>
          <a:p>
            <a:pPr>
              <a:defRPr/>
            </a:pPr>
            <a:r>
              <a:rPr lang="en-GB" sz="1600" i="1" dirty="0">
                <a:solidFill>
                  <a:srgbClr val="FF0000"/>
                </a:solidFill>
                <a:latin typeface="Arial"/>
                <a:ea typeface="Tahoma"/>
                <a:cs typeface="Arial"/>
              </a:rPr>
              <a:t>Add information on extra- curricular activities.</a:t>
            </a:r>
            <a:endParaRPr lang="en-GB" sz="1600" dirty="0">
              <a:solidFill>
                <a:srgbClr val="000000"/>
              </a:solidFill>
              <a:latin typeface="Arial"/>
              <a:ea typeface="Tahoma"/>
              <a:cs typeface="Arial"/>
            </a:endParaRPr>
          </a:p>
          <a:p>
            <a:pPr>
              <a:defRPr/>
            </a:pPr>
            <a:endParaRPr lang="en-GB" sz="1200" dirty="0">
              <a:solidFill>
                <a:srgbClr val="000000"/>
              </a:solidFill>
              <a:latin typeface="Arial Rounded MT Bold"/>
              <a:ea typeface="Tahoma"/>
              <a:cs typeface="Arial"/>
            </a:endParaRPr>
          </a:p>
          <a:p>
            <a:pPr>
              <a:defRPr/>
            </a:pPr>
            <a:endParaRPr lang="en-GB" sz="1200" b="1" dirty="0">
              <a:solidFill>
                <a:prstClr val="black"/>
              </a:solidFill>
              <a:latin typeface="Arial Rounded MT Bold"/>
              <a:ea typeface="Tahoma"/>
              <a:cs typeface="Arial"/>
            </a:endParaRPr>
          </a:p>
        </p:txBody>
      </p:sp>
      <p:sp>
        <p:nvSpPr>
          <p:cNvPr id="5" name="Rectangle: Rounded Corners 4">
            <a:extLst>
              <a:ext uri="{FF2B5EF4-FFF2-40B4-BE49-F238E27FC236}">
                <a16:creationId xmlns:a16="http://schemas.microsoft.com/office/drawing/2014/main" id="{AF66ECB7-C5A8-6367-A88E-488390BAEBC1}"/>
              </a:ext>
            </a:extLst>
          </p:cNvPr>
          <p:cNvSpPr/>
          <p:nvPr/>
        </p:nvSpPr>
        <p:spPr>
          <a:xfrm>
            <a:off x="3558153" y="3611672"/>
            <a:ext cx="4029452" cy="2265354"/>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School meals </a:t>
            </a: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school dinners. </a:t>
            </a:r>
          </a:p>
        </p:txBody>
      </p:sp>
      <p:sp>
        <p:nvSpPr>
          <p:cNvPr id="11" name="Rectangle: Rounded Corners 10">
            <a:extLst>
              <a:ext uri="{FF2B5EF4-FFF2-40B4-BE49-F238E27FC236}">
                <a16:creationId xmlns:a16="http://schemas.microsoft.com/office/drawing/2014/main" id="{FB3DF7A1-6C37-ED96-CC24-6FDCA7831B08}"/>
              </a:ext>
            </a:extLst>
          </p:cNvPr>
          <p:cNvSpPr/>
          <p:nvPr/>
        </p:nvSpPr>
        <p:spPr>
          <a:xfrm>
            <a:off x="3556014" y="1056411"/>
            <a:ext cx="4020272" cy="22653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Pastoral support / ALN support</a:t>
            </a:r>
            <a:endParaRPr lang="en-US" dirty="0">
              <a:solidFill>
                <a:schemeClr val="tx1"/>
              </a:solidFill>
            </a:endParaRP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pastoral support and ALN support. </a:t>
            </a:r>
            <a:endParaRPr lang="en-GB" sz="1600" i="1" u="none" strike="noStrike" kern="1200" cap="none" spc="0" normalizeH="0" baseline="0" noProof="0" dirty="0">
              <a:ln>
                <a:noFill/>
              </a:ln>
              <a:solidFill>
                <a:srgbClr val="FF0000"/>
              </a:solidFill>
              <a:effectLst/>
              <a:uLnTx/>
              <a:uFillTx/>
              <a:latin typeface="Arial"/>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endParaRPr lang="en-GB" sz="1600" dirty="0">
              <a:solidFill>
                <a:srgbClr val="FF0000"/>
              </a:solidFill>
              <a:latin typeface="Arial"/>
              <a:ea typeface="Tahoma"/>
              <a:cs typeface="Arial"/>
            </a:endParaRPr>
          </a:p>
        </p:txBody>
      </p:sp>
      <p:sp>
        <p:nvSpPr>
          <p:cNvPr id="12" name="Rectangle: Rounded Corners 11">
            <a:extLst>
              <a:ext uri="{FF2B5EF4-FFF2-40B4-BE49-F238E27FC236}">
                <a16:creationId xmlns:a16="http://schemas.microsoft.com/office/drawing/2014/main" id="{C8E29F0E-34D8-415D-1369-30F28092585B}"/>
              </a:ext>
            </a:extLst>
          </p:cNvPr>
          <p:cNvSpPr/>
          <p:nvPr/>
        </p:nvSpPr>
        <p:spPr>
          <a:xfrm>
            <a:off x="7898495" y="3608652"/>
            <a:ext cx="4020272" cy="22653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i="1" dirty="0">
                <a:solidFill>
                  <a:srgbClr val="FF0000"/>
                </a:solidFill>
                <a:latin typeface="Arial"/>
                <a:ea typeface="Tahoma"/>
                <a:cs typeface="Arial"/>
              </a:rPr>
              <a:t>Other</a:t>
            </a: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other key information about your school e.g. transport, wrap around care, parent pay, school apps, National Reading and Numeracy Personalised Assessments.</a:t>
            </a:r>
            <a:endParaRPr lang="en-GB" sz="1600" dirty="0">
              <a:solidFill>
                <a:srgbClr val="FF0000"/>
              </a:solidFill>
              <a:latin typeface="Arial"/>
              <a:ea typeface="Tahoma"/>
              <a:cs typeface="Arial"/>
            </a:endParaRPr>
          </a:p>
        </p:txBody>
      </p:sp>
      <p:sp>
        <p:nvSpPr>
          <p:cNvPr id="7" name="Rectangle: Rounded Corners 6">
            <a:extLst>
              <a:ext uri="{FF2B5EF4-FFF2-40B4-BE49-F238E27FC236}">
                <a16:creationId xmlns:a16="http://schemas.microsoft.com/office/drawing/2014/main" id="{0B46CB55-9378-4067-91F1-051A7167191F}"/>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ea typeface="Calibri"/>
                <a:cs typeface="Times New Roman"/>
              </a:rPr>
              <a:t>School welcome pack for parent/carers</a:t>
            </a:r>
            <a:endParaRPr lang="en-US" dirty="0"/>
          </a:p>
        </p:txBody>
      </p:sp>
    </p:spTree>
    <p:extLst>
      <p:ext uri="{BB962C8B-B14F-4D97-AF65-F5344CB8AC3E}">
        <p14:creationId xmlns:p14="http://schemas.microsoft.com/office/powerpoint/2010/main" val="76179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 name="Rectangle: Rounded Corners 2">
            <a:extLst>
              <a:ext uri="{FF2B5EF4-FFF2-40B4-BE49-F238E27FC236}">
                <a16:creationId xmlns:a16="http://schemas.microsoft.com/office/drawing/2014/main" id="{9BDDF3B8-20D0-9FBE-7227-2C7BFCFE6A3D}"/>
              </a:ext>
            </a:extLst>
          </p:cNvPr>
          <p:cNvSpPr/>
          <p:nvPr/>
        </p:nvSpPr>
        <p:spPr>
          <a:xfrm>
            <a:off x="188575" y="3809621"/>
            <a:ext cx="3320271" cy="2742752"/>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Service Children School Champion </a:t>
            </a:r>
          </a:p>
          <a:p>
            <a:pPr marL="0" marR="0" lvl="0" indent="0" algn="l" defTabSz="914400">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information on the role, name and contact details.  </a:t>
            </a:r>
          </a:p>
        </p:txBody>
      </p:sp>
      <p:sp>
        <p:nvSpPr>
          <p:cNvPr id="5" name="Rectangle: Rounded Corners 4">
            <a:extLst>
              <a:ext uri="{FF2B5EF4-FFF2-40B4-BE49-F238E27FC236}">
                <a16:creationId xmlns:a16="http://schemas.microsoft.com/office/drawing/2014/main" id="{AF66ECB7-C5A8-6367-A88E-488390BAEBC1}"/>
              </a:ext>
            </a:extLst>
          </p:cNvPr>
          <p:cNvSpPr/>
          <p:nvPr/>
        </p:nvSpPr>
        <p:spPr>
          <a:xfrm>
            <a:off x="8488463" y="1142058"/>
            <a:ext cx="3441624" cy="4899696"/>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dirty="0">
                <a:solidFill>
                  <a:schemeClr val="tx1"/>
                </a:solidFill>
                <a:latin typeface="Arial"/>
                <a:ea typeface="Tahoma"/>
                <a:cs typeface="Arial"/>
              </a:rPr>
              <a:t>Supporting Service Children in Education (SSCE) Cymru </a:t>
            </a:r>
            <a:endParaRPr lang="en-US" sz="1600" dirty="0">
              <a:solidFill>
                <a:schemeClr val="tx1"/>
              </a:solidFill>
              <a:latin typeface="Arial"/>
              <a:ea typeface="Tahoma"/>
              <a:cs typeface="Arial"/>
            </a:endParaRPr>
          </a:p>
          <a:p>
            <a:pPr>
              <a:defRPr/>
            </a:pPr>
            <a:endParaRPr lang="en-GB" sz="1600" dirty="0">
              <a:solidFill>
                <a:schemeClr val="tx1"/>
              </a:solidFill>
              <a:latin typeface="Arial"/>
              <a:ea typeface="Tahoma"/>
              <a:cs typeface="Arial"/>
            </a:endParaRPr>
          </a:p>
          <a:p>
            <a:pPr>
              <a:defRPr/>
            </a:pPr>
            <a:r>
              <a:rPr lang="en-GB" sz="1600" dirty="0">
                <a:solidFill>
                  <a:schemeClr val="tx1"/>
                </a:solidFill>
                <a:effectLst/>
                <a:latin typeface="Arial" panose="020B0604020202020204" pitchFamily="34" charset="0"/>
                <a:ea typeface="Calibri" panose="020F0502020204030204" pitchFamily="34" charset="0"/>
              </a:rPr>
              <a:t>The SSCE Cymru mission is to provide the best possible educational support to Service children in Wales. The programme works with schools and local authorities across Wales to embed provision to best support children whose parent/s currently or have previously served in the Armed Forces. </a:t>
            </a:r>
            <a:endParaRPr lang="en-GB" sz="1600" dirty="0">
              <a:solidFill>
                <a:schemeClr val="tx1"/>
              </a:solidFill>
              <a:latin typeface="Arial"/>
              <a:ea typeface="Tahoma"/>
              <a:cs typeface="Arial"/>
            </a:endParaRPr>
          </a:p>
          <a:p>
            <a:pPr>
              <a:defRPr/>
            </a:pPr>
            <a:endParaRPr lang="en-GB" sz="1600" b="1" dirty="0">
              <a:solidFill>
                <a:schemeClr val="tx1"/>
              </a:solidFill>
              <a:latin typeface="Arial"/>
              <a:ea typeface="Tahoma"/>
              <a:cs typeface="Arial"/>
            </a:endParaRPr>
          </a:p>
        </p:txBody>
      </p:sp>
      <p:sp>
        <p:nvSpPr>
          <p:cNvPr id="11" name="Rectangle: Rounded Corners 10">
            <a:extLst>
              <a:ext uri="{FF2B5EF4-FFF2-40B4-BE49-F238E27FC236}">
                <a16:creationId xmlns:a16="http://schemas.microsoft.com/office/drawing/2014/main" id="{FB3DF7A1-6C37-ED96-CC24-6FDCA7831B08}"/>
              </a:ext>
            </a:extLst>
          </p:cNvPr>
          <p:cNvSpPr/>
          <p:nvPr/>
        </p:nvSpPr>
        <p:spPr>
          <a:xfrm>
            <a:off x="3794712" y="1139037"/>
            <a:ext cx="4314974" cy="5414343"/>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b="1" i="1" dirty="0">
                <a:solidFill>
                  <a:srgbClr val="FF0000"/>
                </a:solidFill>
                <a:latin typeface="Arial"/>
                <a:ea typeface="Tahoma"/>
                <a:cs typeface="Arial"/>
              </a:rPr>
              <a:t>Add name of Service children club </a:t>
            </a:r>
          </a:p>
          <a:p>
            <a:pPr>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the schools Service children club. You could consider including information on</a:t>
            </a:r>
            <a:endParaRPr lang="en-GB" sz="1600" i="1" u="none" strike="noStrike" kern="1200" cap="none" spc="0" normalizeH="0" baseline="0" noProof="0" dirty="0">
              <a:ln>
                <a:noFill/>
              </a:ln>
              <a:solidFill>
                <a:srgbClr val="FF0000"/>
              </a:solidFill>
              <a:effectLst/>
              <a:uLnTx/>
              <a:uFillTx/>
              <a:latin typeface="Arial"/>
              <a:ea typeface="Tahoma"/>
              <a:cs typeface="Arial"/>
            </a:endParaRPr>
          </a:p>
          <a:p>
            <a:pPr marL="285750" indent="-285750">
              <a:buFont typeface="Arial"/>
              <a:buChar char="•"/>
              <a:defRPr/>
            </a:pPr>
            <a:r>
              <a:rPr lang="en-GB" sz="1600" i="1" dirty="0">
                <a:solidFill>
                  <a:srgbClr val="FF0000"/>
                </a:solidFill>
                <a:latin typeface="Arial"/>
                <a:ea typeface="Tahoma"/>
                <a:cs typeface="Arial"/>
              </a:rPr>
              <a:t>How, when, where the club meets</a:t>
            </a:r>
          </a:p>
          <a:p>
            <a:pPr marL="285750" indent="-285750">
              <a:buFont typeface="Arial"/>
              <a:buChar char="•"/>
              <a:defRPr/>
            </a:pPr>
            <a:r>
              <a:rPr lang="en-GB" sz="1600" i="1" dirty="0">
                <a:solidFill>
                  <a:srgbClr val="FF0000"/>
                </a:solidFill>
                <a:latin typeface="Arial"/>
                <a:ea typeface="Tahoma"/>
                <a:cs typeface="Arial"/>
              </a:rPr>
              <a:t>In school activities </a:t>
            </a:r>
          </a:p>
          <a:p>
            <a:pPr marL="285750" indent="-285750">
              <a:buFont typeface="Arial"/>
              <a:buChar char="•"/>
              <a:defRPr/>
            </a:pPr>
            <a:r>
              <a:rPr lang="en-GB" sz="1600" i="1" dirty="0">
                <a:solidFill>
                  <a:srgbClr val="FF0000"/>
                </a:solidFill>
                <a:latin typeface="Arial"/>
                <a:ea typeface="Tahoma"/>
                <a:cs typeface="Arial"/>
              </a:rPr>
              <a:t>Extra curricular </a:t>
            </a:r>
            <a:r>
              <a:rPr lang="en-GB" sz="1600" i="1" dirty="0" err="1">
                <a:solidFill>
                  <a:srgbClr val="FF0000"/>
                </a:solidFill>
                <a:latin typeface="Arial"/>
                <a:ea typeface="Tahoma"/>
                <a:cs typeface="Arial"/>
              </a:rPr>
              <a:t>activites</a:t>
            </a:r>
            <a:r>
              <a:rPr lang="en-GB" sz="1600" i="1" dirty="0">
                <a:solidFill>
                  <a:srgbClr val="FF0000"/>
                </a:solidFill>
                <a:latin typeface="Arial"/>
                <a:ea typeface="Tahoma"/>
                <a:cs typeface="Arial"/>
              </a:rPr>
              <a:t> </a:t>
            </a:r>
          </a:p>
          <a:p>
            <a:pPr marL="285750" indent="-285750">
              <a:buFont typeface="Arial"/>
              <a:buChar char="•"/>
              <a:defRPr/>
            </a:pPr>
            <a:r>
              <a:rPr lang="en-GB" sz="1600" i="1" dirty="0">
                <a:solidFill>
                  <a:srgbClr val="FF0000"/>
                </a:solidFill>
                <a:latin typeface="Arial"/>
                <a:ea typeface="Tahoma"/>
                <a:cs typeface="Arial"/>
              </a:rPr>
              <a:t>Events e.g. Remembrance, Month of the military child, Armed Forces Day. </a:t>
            </a:r>
          </a:p>
          <a:p>
            <a:pPr>
              <a:defRPr/>
            </a:pPr>
            <a:endParaRPr lang="en-GB" sz="1600" dirty="0">
              <a:solidFill>
                <a:srgbClr val="FF0000"/>
              </a:solidFill>
              <a:latin typeface="Arial"/>
              <a:ea typeface="Tahoma"/>
              <a:cs typeface="Arial"/>
            </a:endParaRPr>
          </a:p>
        </p:txBody>
      </p:sp>
      <p:sp>
        <p:nvSpPr>
          <p:cNvPr id="13" name="Rectangle: Rounded Corners 12">
            <a:extLst>
              <a:ext uri="{FF2B5EF4-FFF2-40B4-BE49-F238E27FC236}">
                <a16:creationId xmlns:a16="http://schemas.microsoft.com/office/drawing/2014/main" id="{216EF8F3-98B8-8877-7A0E-637A634D5005}"/>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4000" b="1" dirty="0">
                <a:solidFill>
                  <a:srgbClr val="FFFFFF"/>
                </a:solidFill>
                <a:latin typeface="Arial Rounded MT Bold"/>
                <a:ea typeface="Calibri"/>
                <a:cs typeface="Times New Roman"/>
              </a:rPr>
              <a:t>School welcome pack for parent/carers</a:t>
            </a:r>
            <a:endParaRPr lang="en-US" dirty="0"/>
          </a:p>
        </p:txBody>
      </p:sp>
      <p:sp>
        <p:nvSpPr>
          <p:cNvPr id="14" name="Oval 13">
            <a:extLst>
              <a:ext uri="{FF2B5EF4-FFF2-40B4-BE49-F238E27FC236}">
                <a16:creationId xmlns:a16="http://schemas.microsoft.com/office/drawing/2014/main" id="{39270D02-62E2-0A2C-DA70-1DA27B56C15C}"/>
              </a:ext>
            </a:extLst>
          </p:cNvPr>
          <p:cNvSpPr/>
          <p:nvPr/>
        </p:nvSpPr>
        <p:spPr>
          <a:xfrm>
            <a:off x="521069" y="1051900"/>
            <a:ext cx="2665730" cy="266573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latin typeface="Arial"/>
                <a:cs typeface="Arial"/>
              </a:rPr>
              <a:t>How does </a:t>
            </a:r>
            <a:r>
              <a:rPr lang="en-GB" b="1" i="1" dirty="0">
                <a:solidFill>
                  <a:srgbClr val="FF0000"/>
                </a:solidFill>
                <a:latin typeface="Arial"/>
                <a:cs typeface="Arial"/>
              </a:rPr>
              <a:t>add name of school</a:t>
            </a:r>
            <a:r>
              <a:rPr lang="en-GB" b="1" dirty="0">
                <a:latin typeface="Arial"/>
                <a:cs typeface="Arial"/>
              </a:rPr>
              <a:t> support Service children? </a:t>
            </a:r>
            <a:endParaRPr lang="en-US"/>
          </a:p>
        </p:txBody>
      </p:sp>
      <p:pic>
        <p:nvPicPr>
          <p:cNvPr id="4" name="Picture 3" descr="A qr code on a white background&#10;&#10;AI-generated content may be incorrect.">
            <a:extLst>
              <a:ext uri="{FF2B5EF4-FFF2-40B4-BE49-F238E27FC236}">
                <a16:creationId xmlns:a16="http://schemas.microsoft.com/office/drawing/2014/main" id="{159A5198-1043-529F-8F10-5E72514B81AE}"/>
              </a:ext>
            </a:extLst>
          </p:cNvPr>
          <p:cNvPicPr>
            <a:picLocks noChangeAspect="1"/>
          </p:cNvPicPr>
          <p:nvPr/>
        </p:nvPicPr>
        <p:blipFill>
          <a:blip r:embed="rId3"/>
          <a:stretch>
            <a:fillRect/>
          </a:stretch>
        </p:blipFill>
        <p:spPr>
          <a:xfrm>
            <a:off x="9657820" y="4814357"/>
            <a:ext cx="1120776" cy="1113368"/>
          </a:xfrm>
          <a:prstGeom prst="rect">
            <a:avLst/>
          </a:prstGeom>
        </p:spPr>
      </p:pic>
    </p:spTree>
    <p:extLst>
      <p:ext uri="{BB962C8B-B14F-4D97-AF65-F5344CB8AC3E}">
        <p14:creationId xmlns:p14="http://schemas.microsoft.com/office/powerpoint/2010/main" val="2539685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7" name="Rectangle: Rounded Corners 6">
            <a:extLst>
              <a:ext uri="{FF2B5EF4-FFF2-40B4-BE49-F238E27FC236}">
                <a16:creationId xmlns:a16="http://schemas.microsoft.com/office/drawing/2014/main" id="{3614774E-2B3E-608C-2A1F-254E6AB8AC80}"/>
              </a:ext>
            </a:extLst>
          </p:cNvPr>
          <p:cNvSpPr/>
          <p:nvPr/>
        </p:nvSpPr>
        <p:spPr>
          <a:xfrm>
            <a:off x="4034759" y="152512"/>
            <a:ext cx="7798653" cy="1747205"/>
          </a:xfrm>
          <a:prstGeom prst="roundRect">
            <a:avLst/>
          </a:prstGeom>
          <a:solidFill>
            <a:srgbClr val="5DAEFF">
              <a:alpha val="25098"/>
            </a:srgbClr>
          </a:solidFill>
          <a:ln w="28575">
            <a:solidFill>
              <a:srgbClr val="5DAEFF"/>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dirty="0">
                <a:solidFill>
                  <a:schemeClr val="tx1"/>
                </a:solidFill>
                <a:latin typeface="Arial"/>
                <a:ea typeface="Tahoma"/>
                <a:cs typeface="Arial"/>
              </a:rPr>
              <a:t>The objectives of the Armed Forces Friendly Schools Cymru status is to embed good practice for supporting Service children, create a positive environment for Service children to share their experiences and encourage schools to become more engaged with their Armed Forces community. </a:t>
            </a:r>
          </a:p>
        </p:txBody>
      </p:sp>
      <p:sp>
        <p:nvSpPr>
          <p:cNvPr id="8" name="Rectangle: Rounded Corners 7">
            <a:extLst>
              <a:ext uri="{FF2B5EF4-FFF2-40B4-BE49-F238E27FC236}">
                <a16:creationId xmlns:a16="http://schemas.microsoft.com/office/drawing/2014/main" id="{22529A86-7E0F-F4F1-1517-64908DE79526}"/>
              </a:ext>
            </a:extLst>
          </p:cNvPr>
          <p:cNvSpPr/>
          <p:nvPr/>
        </p:nvSpPr>
        <p:spPr>
          <a:xfrm>
            <a:off x="4288633" y="2107847"/>
            <a:ext cx="7291839" cy="564660"/>
          </a:xfrm>
          <a:prstGeom prst="roundRect">
            <a:avLst>
              <a:gd name="adj" fmla="val 20195"/>
            </a:avLst>
          </a:prstGeom>
          <a:solidFill>
            <a:srgbClr val="C0004E">
              <a:alpha val="25098"/>
            </a:srgbClr>
          </a:solidFill>
          <a:ln w="28575">
            <a:solidFill>
              <a:srgbClr val="C0004E"/>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07000"/>
              </a:lnSpc>
              <a:spcAft>
                <a:spcPts val="800"/>
              </a:spcAft>
            </a:pPr>
            <a:r>
              <a:rPr lang="en-GB" sz="1600" b="1" i="1" dirty="0">
                <a:solidFill>
                  <a:srgbClr val="FF0000"/>
                </a:solidFill>
                <a:latin typeface="Arial"/>
                <a:cs typeface="Times New Roman"/>
              </a:rPr>
              <a:t>Name of school</a:t>
            </a:r>
            <a:r>
              <a:rPr lang="en-GB" sz="1600" b="1" dirty="0">
                <a:solidFill>
                  <a:srgbClr val="000000"/>
                </a:solidFill>
                <a:latin typeface="Arial"/>
                <a:cs typeface="Times New Roman"/>
              </a:rPr>
              <a:t> is a </a:t>
            </a:r>
            <a:r>
              <a:rPr lang="en-GB" sz="1600" b="1" i="1" dirty="0">
                <a:solidFill>
                  <a:srgbClr val="FF0000"/>
                </a:solidFill>
                <a:latin typeface="Arial"/>
                <a:cs typeface="Times New Roman"/>
              </a:rPr>
              <a:t>Bronze/Silver/Gold</a:t>
            </a:r>
            <a:r>
              <a:rPr lang="en-GB" sz="1600" b="1" dirty="0">
                <a:solidFill>
                  <a:srgbClr val="000000"/>
                </a:solidFill>
                <a:latin typeface="Arial"/>
                <a:cs typeface="Times New Roman"/>
              </a:rPr>
              <a:t> Armed Forces Friendly School</a:t>
            </a:r>
            <a:endParaRPr lang="en-US" dirty="0"/>
          </a:p>
        </p:txBody>
      </p:sp>
      <p:sp>
        <p:nvSpPr>
          <p:cNvPr id="10" name="Rectangle: Rounded Corners 9">
            <a:extLst>
              <a:ext uri="{FF2B5EF4-FFF2-40B4-BE49-F238E27FC236}">
                <a16:creationId xmlns:a16="http://schemas.microsoft.com/office/drawing/2014/main" id="{E8C14A72-08D6-B348-0652-B32613F42531}"/>
              </a:ext>
            </a:extLst>
          </p:cNvPr>
          <p:cNvSpPr/>
          <p:nvPr/>
        </p:nvSpPr>
        <p:spPr>
          <a:xfrm>
            <a:off x="3915243" y="2874326"/>
            <a:ext cx="4412158" cy="3680497"/>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i="1" dirty="0">
                <a:solidFill>
                  <a:srgbClr val="FF0000"/>
                </a:solidFill>
                <a:latin typeface="Arial"/>
                <a:ea typeface="Tahoma"/>
                <a:cs typeface="Arial"/>
              </a:rPr>
              <a:t>Add information on what the Armed Forces Friendly School status means to your school.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endParaRPr lang="en-GB" sz="1600" dirty="0">
              <a:solidFill>
                <a:srgbClr val="FF0000"/>
              </a:solidFill>
              <a:latin typeface="Arial"/>
              <a:ea typeface="Tahoma"/>
              <a:cs typeface="Arial"/>
            </a:endParaRPr>
          </a:p>
        </p:txBody>
      </p:sp>
      <p:sp>
        <p:nvSpPr>
          <p:cNvPr id="12" name="Rectangle: Rounded Corners 11">
            <a:extLst>
              <a:ext uri="{FF2B5EF4-FFF2-40B4-BE49-F238E27FC236}">
                <a16:creationId xmlns:a16="http://schemas.microsoft.com/office/drawing/2014/main" id="{13465D47-1568-9237-F523-4799EB0DD92C}"/>
              </a:ext>
            </a:extLst>
          </p:cNvPr>
          <p:cNvSpPr/>
          <p:nvPr/>
        </p:nvSpPr>
        <p:spPr>
          <a:xfrm>
            <a:off x="8518301" y="2995365"/>
            <a:ext cx="3315053" cy="2786420"/>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 </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15" name="Rectangle: Rounded Corners 14">
            <a:extLst>
              <a:ext uri="{FF2B5EF4-FFF2-40B4-BE49-F238E27FC236}">
                <a16:creationId xmlns:a16="http://schemas.microsoft.com/office/drawing/2014/main" id="{3E59E0B2-DA85-B03B-0160-2B86EB9E4118}"/>
              </a:ext>
            </a:extLst>
          </p:cNvPr>
          <p:cNvSpPr/>
          <p:nvPr/>
        </p:nvSpPr>
        <p:spPr>
          <a:xfrm>
            <a:off x="321358" y="3768250"/>
            <a:ext cx="3315053" cy="2786420"/>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 </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pic>
        <p:nvPicPr>
          <p:cNvPr id="17" name="Picture 16" descr="A black background with a flower and a circle of colorful beads&#10;&#10;Description automatically generated with medium confidence">
            <a:extLst>
              <a:ext uri="{FF2B5EF4-FFF2-40B4-BE49-F238E27FC236}">
                <a16:creationId xmlns:a16="http://schemas.microsoft.com/office/drawing/2014/main" id="{9269BBB9-99FA-05BD-537B-BF2F7AF973E3}"/>
              </a:ext>
            </a:extLst>
          </p:cNvPr>
          <p:cNvPicPr>
            <a:picLocks noChangeAspect="1"/>
          </p:cNvPicPr>
          <p:nvPr/>
        </p:nvPicPr>
        <p:blipFill>
          <a:blip r:embed="rId3"/>
          <a:srcRect r="-697" b="17179"/>
          <a:stretch/>
        </p:blipFill>
        <p:spPr>
          <a:xfrm>
            <a:off x="395288" y="151614"/>
            <a:ext cx="3150099" cy="3511615"/>
          </a:xfrm>
          <a:prstGeom prst="rect">
            <a:avLst/>
          </a:prstGeom>
        </p:spPr>
      </p:pic>
    </p:spTree>
    <p:extLst>
      <p:ext uri="{BB962C8B-B14F-4D97-AF65-F5344CB8AC3E}">
        <p14:creationId xmlns:p14="http://schemas.microsoft.com/office/powerpoint/2010/main" val="3441362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2E761486982C469FD523B4F81038B2" ma:contentTypeVersion="18" ma:contentTypeDescription="Create a new document." ma:contentTypeScope="" ma:versionID="37fa5c820fcdfe37f3ad8fe372fc4667">
  <xsd:schema xmlns:xsd="http://www.w3.org/2001/XMLSchema" xmlns:xs="http://www.w3.org/2001/XMLSchema" xmlns:p="http://schemas.microsoft.com/office/2006/metadata/properties" xmlns:ns2="9c64d555-2e0a-41ff-a7ae-916f3d9e2dcd" xmlns:ns3="117b5399-651a-4714-82c2-de7d0fcf8467" targetNamespace="http://schemas.microsoft.com/office/2006/metadata/properties" ma:root="true" ma:fieldsID="630c34701c9466b1080f626cf148640d" ns2:_="" ns3:_="">
    <xsd:import namespace="9c64d555-2e0a-41ff-a7ae-916f3d9e2dcd"/>
    <xsd:import namespace="117b5399-651a-4714-82c2-de7d0fcf846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4d555-2e0a-41ff-a7ae-916f3d9e2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373820d-b6de-44fc-9088-581e1b894f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7b5399-651a-4714-82c2-de7d0fcf846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dbc4ba2-ea15-468d-8eba-bcc5c059b746}" ma:internalName="TaxCatchAll" ma:showField="CatchAllData" ma:web="117b5399-651a-4714-82c2-de7d0fcf84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C29381-B09F-4F52-8C97-BF3E632E3D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64d555-2e0a-41ff-a7ae-916f3d9e2dcd"/>
    <ds:schemaRef ds:uri="117b5399-651a-4714-82c2-de7d0fcf84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9C2221-23FD-4C70-B32C-DE68FD1107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TotalTime>
  <Words>556</Words>
  <Application>Microsoft Office PowerPoint</Application>
  <PresentationFormat>Widescreen</PresentationFormat>
  <Paragraphs>99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Curtis, Rebecca</dc:creator>
  <cp:lastModifiedBy>Curtis, Rebecca</cp:lastModifiedBy>
  <cp:revision>762</cp:revision>
  <dcterms:created xsi:type="dcterms:W3CDTF">2024-09-19T07:48:58Z</dcterms:created>
  <dcterms:modified xsi:type="dcterms:W3CDTF">2025-03-25T13:27:34Z</dcterms:modified>
</cp:coreProperties>
</file>