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814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13B8F-FA85-D723-48A1-0FFA5F38FB6B}" v="13" dt="2025-06-18T14:44:50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1A818-F83C-4342-8991-0026EB42CD9C}" type="datetimeFigureOut">
              <a:t>8/11/2025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9132E-25DD-4622-AD22-05BE0619B7F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92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7DF17-C95F-6ECE-31AD-558E3DAAD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C29F54-F1EE-0167-E24C-2185DF7413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1CC04A-FACC-CCEA-73B1-4C608EB29D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10mins - </a:t>
            </a:r>
            <a:r>
              <a:rPr lang="en-US" dirty="0">
                <a:ea typeface="Calibri"/>
                <a:cs typeface="Calibri"/>
              </a:rPr>
              <a:t>We will start today's session with a poem written by a Service child in North Wales. This poem won a prize in the Never Such Innocence competition. 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In your groups discuss; </a:t>
            </a:r>
          </a:p>
          <a:p>
            <a:pPr marL="228600" indent="-228600">
              <a:buAutoNum type="arabicPeriod"/>
            </a:pPr>
            <a:r>
              <a:rPr lang="en-US" dirty="0">
                <a:ea typeface="Calibri"/>
                <a:cs typeface="Calibri"/>
              </a:rPr>
              <a:t>What is the poem about? </a:t>
            </a:r>
          </a:p>
          <a:p>
            <a:pPr marL="228600" indent="-228600">
              <a:buAutoNum type="arabicPeriod"/>
            </a:pPr>
            <a:r>
              <a:rPr lang="en-US" dirty="0">
                <a:ea typeface="Calibri"/>
                <a:cs typeface="Calibri"/>
              </a:rPr>
              <a:t>Are any of the experiences similar to your own? </a:t>
            </a:r>
          </a:p>
          <a:p>
            <a:pPr marL="228600" indent="-228600">
              <a:buAutoNum type="arabicPeriod"/>
            </a:pPr>
            <a:r>
              <a:rPr lang="en-US" dirty="0">
                <a:ea typeface="Calibri"/>
                <a:cs typeface="Calibri"/>
              </a:rPr>
              <a:t>What positive and negative experiences of Service children does this poem cover?  </a:t>
            </a:r>
          </a:p>
          <a:p>
            <a:endParaRPr lang="en-US" dirty="0">
              <a:ea typeface="Calibri"/>
              <a:cs typeface="Calibri"/>
            </a:endParaRPr>
          </a:p>
          <a:p>
            <a:pPr marL="228600" indent="-22860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65B25-072F-F0CF-B15A-AA8C704B2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3F675-2F8F-40F3-8F46-50483B9B909A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9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4A1B6-C517-D2EE-2C4B-774D57B91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0AAEE347-CF74-409B-840F-5AAE504047FE}"/>
              </a:ext>
            </a:extLst>
          </p:cNvPr>
          <p:cNvSpPr/>
          <p:nvPr/>
        </p:nvSpPr>
        <p:spPr>
          <a:xfrm>
            <a:off x="9833541" y="-279305"/>
            <a:ext cx="2665730" cy="2665730"/>
          </a:xfrm>
          <a:prstGeom prst="ellipse">
            <a:avLst/>
          </a:prstGeom>
          <a:solidFill>
            <a:srgbClr val="8FD45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6CE1186-6B2B-DD6D-8DE5-D5DD8DB39E8D}"/>
              </a:ext>
            </a:extLst>
          </p:cNvPr>
          <p:cNvSpPr/>
          <p:nvPr/>
        </p:nvSpPr>
        <p:spPr>
          <a:xfrm>
            <a:off x="-1661057" y="1908310"/>
            <a:ext cx="3314700" cy="3314700"/>
          </a:xfrm>
          <a:prstGeom prst="ellipse">
            <a:avLst/>
          </a:prstGeom>
          <a:solidFill>
            <a:srgbClr val="5DAE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9AD80C1-F35D-3F87-03EC-4890A8C2B8A2}"/>
              </a:ext>
            </a:extLst>
          </p:cNvPr>
          <p:cNvSpPr/>
          <p:nvPr/>
        </p:nvSpPr>
        <p:spPr>
          <a:xfrm>
            <a:off x="5775062" y="5647195"/>
            <a:ext cx="2426335" cy="2426335"/>
          </a:xfrm>
          <a:prstGeom prst="ellipse">
            <a:avLst/>
          </a:prstGeom>
          <a:solidFill>
            <a:srgbClr val="C0004E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C55D98-7EFA-ADBC-BC55-BEF0468370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77"/>
          <a:stretch/>
        </p:blipFill>
        <p:spPr>
          <a:xfrm>
            <a:off x="10702402" y="6043839"/>
            <a:ext cx="1358585" cy="66171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955ED62-94CC-A9D5-7F87-DFCF61B583A7}"/>
              </a:ext>
            </a:extLst>
          </p:cNvPr>
          <p:cNvSpPr/>
          <p:nvPr/>
        </p:nvSpPr>
        <p:spPr>
          <a:xfrm>
            <a:off x="2344841" y="5463750"/>
            <a:ext cx="686221" cy="671843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C573653-0D50-6A94-76A9-1699C52D5147}"/>
              </a:ext>
            </a:extLst>
          </p:cNvPr>
          <p:cNvSpPr/>
          <p:nvPr/>
        </p:nvSpPr>
        <p:spPr>
          <a:xfrm>
            <a:off x="350890" y="3215239"/>
            <a:ext cx="418802" cy="418802"/>
          </a:xfrm>
          <a:prstGeom prst="ellipse">
            <a:avLst/>
          </a:prstGeom>
          <a:solidFill>
            <a:srgbClr val="C800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1A0193B-F08D-5259-47D3-994F9D90BF29}"/>
              </a:ext>
            </a:extLst>
          </p:cNvPr>
          <p:cNvSpPr/>
          <p:nvPr/>
        </p:nvSpPr>
        <p:spPr>
          <a:xfrm>
            <a:off x="1246531" y="4891013"/>
            <a:ext cx="418802" cy="418802"/>
          </a:xfrm>
          <a:prstGeom prst="ellipse">
            <a:avLst/>
          </a:prstGeom>
          <a:solidFill>
            <a:srgbClr val="8FD4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759B4F-06AA-6D61-AFFA-4F8F0E7F4785}"/>
              </a:ext>
            </a:extLst>
          </p:cNvPr>
          <p:cNvSpPr/>
          <p:nvPr/>
        </p:nvSpPr>
        <p:spPr>
          <a:xfrm>
            <a:off x="2688546" y="4468910"/>
            <a:ext cx="332539" cy="332538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392C3FC-DC47-6875-2022-CDBCE761118B}"/>
              </a:ext>
            </a:extLst>
          </p:cNvPr>
          <p:cNvSpPr/>
          <p:nvPr/>
        </p:nvSpPr>
        <p:spPr>
          <a:xfrm>
            <a:off x="1819072" y="3566714"/>
            <a:ext cx="671843" cy="686220"/>
          </a:xfrm>
          <a:prstGeom prst="ellipse">
            <a:avLst/>
          </a:prstGeom>
          <a:solidFill>
            <a:srgbClr val="C800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BADE6D0-E5E1-4166-FA1E-879F1899CB03}"/>
              </a:ext>
            </a:extLst>
          </p:cNvPr>
          <p:cNvSpPr/>
          <p:nvPr/>
        </p:nvSpPr>
        <p:spPr>
          <a:xfrm>
            <a:off x="977640" y="6179815"/>
            <a:ext cx="332539" cy="332538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DDD03F-7A26-2047-C703-94FEEFFA2EF0}"/>
              </a:ext>
            </a:extLst>
          </p:cNvPr>
          <p:cNvSpPr/>
          <p:nvPr/>
        </p:nvSpPr>
        <p:spPr>
          <a:xfrm>
            <a:off x="288198" y="6017974"/>
            <a:ext cx="694427" cy="694427"/>
          </a:xfrm>
          <a:prstGeom prst="ellipse">
            <a:avLst/>
          </a:prstGeom>
          <a:solidFill>
            <a:srgbClr val="8FD4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3CAECE-3765-5728-E9A7-5690F3037F56}"/>
              </a:ext>
            </a:extLst>
          </p:cNvPr>
          <p:cNvSpPr/>
          <p:nvPr/>
        </p:nvSpPr>
        <p:spPr>
          <a:xfrm>
            <a:off x="10782999" y="1449665"/>
            <a:ext cx="332539" cy="332538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5E5881F-F967-4BAD-15BA-E480E3C30E31}"/>
              </a:ext>
            </a:extLst>
          </p:cNvPr>
          <p:cNvSpPr/>
          <p:nvPr/>
        </p:nvSpPr>
        <p:spPr>
          <a:xfrm>
            <a:off x="10788852" y="2323842"/>
            <a:ext cx="418802" cy="418802"/>
          </a:xfrm>
          <a:prstGeom prst="ellipse">
            <a:avLst/>
          </a:prstGeom>
          <a:solidFill>
            <a:srgbClr val="C800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4DF328-F514-1C71-7D84-CFA11296DFAA}"/>
              </a:ext>
            </a:extLst>
          </p:cNvPr>
          <p:cNvSpPr/>
          <p:nvPr/>
        </p:nvSpPr>
        <p:spPr>
          <a:xfrm>
            <a:off x="11033267" y="3775956"/>
            <a:ext cx="418802" cy="418802"/>
          </a:xfrm>
          <a:prstGeom prst="ellipse">
            <a:avLst/>
          </a:prstGeom>
          <a:solidFill>
            <a:srgbClr val="C800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C60DB-1D1C-7EFC-2306-89FD6DA1BB44}"/>
              </a:ext>
            </a:extLst>
          </p:cNvPr>
          <p:cNvSpPr/>
          <p:nvPr/>
        </p:nvSpPr>
        <p:spPr>
          <a:xfrm>
            <a:off x="10620568" y="4632220"/>
            <a:ext cx="418802" cy="418802"/>
          </a:xfrm>
          <a:prstGeom prst="ellipse">
            <a:avLst/>
          </a:prstGeom>
          <a:solidFill>
            <a:srgbClr val="8FD4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08AF2E2-C923-E80D-EBEA-D369CAC3614C}"/>
              </a:ext>
            </a:extLst>
          </p:cNvPr>
          <p:cNvSpPr/>
          <p:nvPr/>
        </p:nvSpPr>
        <p:spPr>
          <a:xfrm>
            <a:off x="10137369" y="2962089"/>
            <a:ext cx="686221" cy="671843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EBBC90-F9CB-1A17-2C73-F4EA7F768AFC}"/>
              </a:ext>
            </a:extLst>
          </p:cNvPr>
          <p:cNvSpPr/>
          <p:nvPr/>
        </p:nvSpPr>
        <p:spPr>
          <a:xfrm>
            <a:off x="3217010" y="377629"/>
            <a:ext cx="686221" cy="671843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3982196-70AB-4A51-39D5-178F229AFFB5}"/>
              </a:ext>
            </a:extLst>
          </p:cNvPr>
          <p:cNvSpPr/>
          <p:nvPr/>
        </p:nvSpPr>
        <p:spPr>
          <a:xfrm>
            <a:off x="2366579" y="337374"/>
            <a:ext cx="418802" cy="418802"/>
          </a:xfrm>
          <a:prstGeom prst="ellipse">
            <a:avLst/>
          </a:prstGeom>
          <a:solidFill>
            <a:srgbClr val="8FD4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9758A43-E7C4-73AF-49EF-43371E1E155B}"/>
              </a:ext>
            </a:extLst>
          </p:cNvPr>
          <p:cNvSpPr/>
          <p:nvPr/>
        </p:nvSpPr>
        <p:spPr>
          <a:xfrm>
            <a:off x="4157462" y="209054"/>
            <a:ext cx="332539" cy="332538"/>
          </a:xfrm>
          <a:prstGeom prst="ellipse">
            <a:avLst/>
          </a:prstGeom>
          <a:solidFill>
            <a:srgbClr val="5DAE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E9A52C-B90F-F71A-5411-58EAA745F970}"/>
              </a:ext>
            </a:extLst>
          </p:cNvPr>
          <p:cNvSpPr/>
          <p:nvPr/>
        </p:nvSpPr>
        <p:spPr>
          <a:xfrm>
            <a:off x="5105771" y="371822"/>
            <a:ext cx="671843" cy="686220"/>
          </a:xfrm>
          <a:prstGeom prst="ellipse">
            <a:avLst/>
          </a:prstGeom>
          <a:solidFill>
            <a:srgbClr val="C800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C76F08C-813E-EB83-3A7A-B3E4260BBA39}"/>
              </a:ext>
            </a:extLst>
          </p:cNvPr>
          <p:cNvSpPr/>
          <p:nvPr/>
        </p:nvSpPr>
        <p:spPr>
          <a:xfrm>
            <a:off x="4403315" y="376279"/>
            <a:ext cx="5553725" cy="6129443"/>
          </a:xfrm>
          <a:prstGeom prst="roundRect">
            <a:avLst>
              <a:gd name="adj" fmla="val 17668"/>
            </a:avLst>
          </a:prstGeom>
          <a:solidFill>
            <a:srgbClr val="91D553">
              <a:alpha val="24000"/>
            </a:srgbClr>
          </a:solidFill>
          <a:ln w="28575">
            <a:solidFill>
              <a:srgbClr val="8FD4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A blur of green, a distant face,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My dad away, for months, no trace.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Then boots on the floor, a hug so tight,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Gone again soon, into the night.</a:t>
            </a:r>
            <a:endParaRPr lang="en-GB" sz="2000" dirty="0"/>
          </a:p>
          <a:p>
            <a:pPr algn="ctr"/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Didn’t cry much, a strange small thing,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Used to the quiet the long months bring.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Some days were sunshine, some felt grey,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But I was just little, finding my way.</a:t>
            </a:r>
            <a:endParaRPr lang="en-GB" sz="2000" dirty="0"/>
          </a:p>
          <a:p>
            <a:pPr algn="ctr"/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A whispered story, a medal’s gleam,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A life unseen, a half-formed dream.</a:t>
            </a:r>
            <a:endParaRPr lang="en-GB" sz="2000">
              <a:ea typeface="+mn-lt"/>
              <a:cs typeface="+mn-lt"/>
            </a:endParaRPr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He came and went, a soldier’s call,</a:t>
            </a:r>
            <a:endParaRPr lang="en-GB" sz="2000" dirty="0"/>
          </a:p>
          <a:p>
            <a:pPr algn="ctr"/>
            <a:r>
              <a:rPr lang="en-GB" sz="2000" dirty="0">
                <a:solidFill>
                  <a:srgbClr val="000000"/>
                </a:solidFill>
                <a:ea typeface="+mn-lt"/>
                <a:cs typeface="+mn-lt"/>
              </a:rPr>
              <a:t>And I, just a child, remembered it all.</a:t>
            </a:r>
            <a:endParaRPr lang="en-GB" sz="2000">
              <a:ea typeface="+mn-lt"/>
              <a:cs typeface="+mn-lt"/>
            </a:endParaRPr>
          </a:p>
          <a:p>
            <a:pPr algn="ctr"/>
            <a:endParaRPr lang="en-GB" sz="1600" dirty="0">
              <a:solidFill>
                <a:srgbClr val="000000"/>
              </a:solidFill>
              <a:latin typeface="Aptos"/>
              <a:cs typeface="Arial"/>
            </a:endParaRPr>
          </a:p>
          <a:p>
            <a:pPr algn="ctr"/>
            <a:r>
              <a:rPr lang="en-GB" sz="1200" dirty="0">
                <a:solidFill>
                  <a:srgbClr val="000000"/>
                </a:solidFill>
                <a:latin typeface="Aptos"/>
                <a:cs typeface="Arial"/>
              </a:rPr>
              <a:t>Evie-Sue (SC), Ysgol Glan Clwyd</a:t>
            </a:r>
            <a:endParaRPr lang="en-GB" dirty="0"/>
          </a:p>
          <a:p>
            <a:pPr>
              <a:lnSpc>
                <a:spcPct val="150000"/>
              </a:lnSpc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34200D4-7F6D-9E3E-E039-BD5B6409CA22}"/>
              </a:ext>
            </a:extLst>
          </p:cNvPr>
          <p:cNvSpPr/>
          <p:nvPr/>
        </p:nvSpPr>
        <p:spPr>
          <a:xfrm>
            <a:off x="4406626" y="212013"/>
            <a:ext cx="2916191" cy="461529"/>
          </a:xfrm>
          <a:prstGeom prst="roundRect">
            <a:avLst>
              <a:gd name="adj" fmla="val 17668"/>
            </a:avLst>
          </a:prstGeom>
          <a:solidFill>
            <a:srgbClr val="8FD450"/>
          </a:solidFill>
          <a:ln>
            <a:solidFill>
              <a:srgbClr val="8FD450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latin typeface="Aptos"/>
                <a:ea typeface="Tahoma"/>
                <a:cs typeface="Arial"/>
              </a:rPr>
              <a:t>A Soldier’s Call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A1BE3174-2EB3-7F04-BA0D-72F320941558}"/>
              </a:ext>
            </a:extLst>
          </p:cNvPr>
          <p:cNvSpPr/>
          <p:nvPr/>
        </p:nvSpPr>
        <p:spPr>
          <a:xfrm>
            <a:off x="244568" y="209652"/>
            <a:ext cx="1798820" cy="1798819"/>
          </a:xfrm>
          <a:prstGeom prst="ellipse">
            <a:avLst/>
          </a:prstGeom>
          <a:solidFill>
            <a:srgbClr val="5DAEFF"/>
          </a:solidFill>
          <a:ln>
            <a:solidFill>
              <a:srgbClr val="5DAE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ea typeface="Calibri"/>
                <a:cs typeface="Calibri"/>
              </a:rPr>
              <a:t>What is the poem about? 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0BD5A665-F0F9-1999-6022-0E4A41D794A6}"/>
              </a:ext>
            </a:extLst>
          </p:cNvPr>
          <p:cNvSpPr/>
          <p:nvPr/>
        </p:nvSpPr>
        <p:spPr>
          <a:xfrm>
            <a:off x="1820794" y="1784072"/>
            <a:ext cx="2248523" cy="2198556"/>
          </a:xfrm>
          <a:prstGeom prst="ellipse">
            <a:avLst/>
          </a:prstGeom>
          <a:solidFill>
            <a:srgbClr val="8FD450"/>
          </a:solidFill>
          <a:ln>
            <a:solidFill>
              <a:srgbClr val="8FD4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ea typeface="Calibri"/>
                <a:cs typeface="Calibri"/>
              </a:rPr>
              <a:t>Are any of the experiences similar to your own?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60318F0-B0FD-7A36-012B-38E4A5C11CB8}"/>
              </a:ext>
            </a:extLst>
          </p:cNvPr>
          <p:cNvSpPr/>
          <p:nvPr/>
        </p:nvSpPr>
        <p:spPr>
          <a:xfrm>
            <a:off x="437212" y="4284690"/>
            <a:ext cx="2448393" cy="2348457"/>
          </a:xfrm>
          <a:prstGeom prst="ellipse">
            <a:avLst/>
          </a:prstGeom>
          <a:solidFill>
            <a:srgbClr val="C0004E"/>
          </a:solidFill>
          <a:ln>
            <a:solidFill>
              <a:srgbClr val="C000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ea typeface="Calibri"/>
                <a:cs typeface="Calibri"/>
              </a:rPr>
              <a:t>What positive and negative experiences of a Service child does the poem cover?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4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64d555-2e0a-41ff-a7ae-916f3d9e2dcd">
      <Terms xmlns="http://schemas.microsoft.com/office/infopath/2007/PartnerControls"/>
    </lcf76f155ced4ddcb4097134ff3c332f>
    <TaxCatchAll xmlns="117b5399-651a-4714-82c2-de7d0fcf846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2E761486982C469FD523B4F81038B2" ma:contentTypeVersion="18" ma:contentTypeDescription="Create a new document." ma:contentTypeScope="" ma:versionID="37fa5c820fcdfe37f3ad8fe372fc4667">
  <xsd:schema xmlns:xsd="http://www.w3.org/2001/XMLSchema" xmlns:xs="http://www.w3.org/2001/XMLSchema" xmlns:p="http://schemas.microsoft.com/office/2006/metadata/properties" xmlns:ns2="9c64d555-2e0a-41ff-a7ae-916f3d9e2dcd" xmlns:ns3="117b5399-651a-4714-82c2-de7d0fcf8467" targetNamespace="http://schemas.microsoft.com/office/2006/metadata/properties" ma:root="true" ma:fieldsID="630c34701c9466b1080f626cf148640d" ns2:_="" ns3:_="">
    <xsd:import namespace="9c64d555-2e0a-41ff-a7ae-916f3d9e2dcd"/>
    <xsd:import namespace="117b5399-651a-4714-82c2-de7d0fcf84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4d555-2e0a-41ff-a7ae-916f3d9e2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373820d-b6de-44fc-9088-581e1b894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b5399-651a-4714-82c2-de7d0fcf846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bc4ba2-ea15-468d-8eba-bcc5c059b746}" ma:internalName="TaxCatchAll" ma:showField="CatchAllData" ma:web="117b5399-651a-4714-82c2-de7d0fcf84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104ED0-FAFD-41F8-82FC-1B32743A9742}">
  <ds:schemaRefs>
    <ds:schemaRef ds:uri="http://schemas.microsoft.com/office/2006/metadata/properties"/>
    <ds:schemaRef ds:uri="http://schemas.microsoft.com/office/infopath/2007/PartnerControls"/>
    <ds:schemaRef ds:uri="9c64d555-2e0a-41ff-a7ae-916f3d9e2dcd"/>
    <ds:schemaRef ds:uri="117b5399-651a-4714-82c2-de7d0fcf8467"/>
  </ds:schemaRefs>
</ds:datastoreItem>
</file>

<file path=customXml/itemProps2.xml><?xml version="1.0" encoding="utf-8"?>
<ds:datastoreItem xmlns:ds="http://schemas.openxmlformats.org/officeDocument/2006/customXml" ds:itemID="{AD5ABB20-136D-417F-85BF-761A42C19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4d555-2e0a-41ff-a7ae-916f3d9e2dcd"/>
    <ds:schemaRef ds:uri="117b5399-651a-4714-82c2-de7d0fcf84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5C5AB-AB10-4923-BC4A-AC1A6298AA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Curtis, Rebecca</dc:creator>
  <cp:lastModifiedBy>Curtis, Rebecca</cp:lastModifiedBy>
  <cp:revision>7</cp:revision>
  <dcterms:created xsi:type="dcterms:W3CDTF">2025-06-18T14:43:52Z</dcterms:created>
  <dcterms:modified xsi:type="dcterms:W3CDTF">2025-08-11T07:32:24Z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0x010100B82E761486982C469FD523B4F81038B2</vt:lpwstr>
  </property>
  <property fmtid="{D5CDD505-2E9C-101B-9397-08002B2CF9AE}" pid="3" name="MediaServiceImageTags">
    <vt:lpwstr/>
  </property>
</Properties>
</file>