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sldIdLst>
    <p:sldId id="802" r:id="rId5"/>
    <p:sldId id="803" r:id="rId6"/>
    <p:sldId id="786" r:id="rId7"/>
    <p:sldId id="804" r:id="rId8"/>
    <p:sldId id="805" r:id="rId9"/>
    <p:sldId id="806" r:id="rId10"/>
    <p:sldId id="807" r:id="rId11"/>
    <p:sldId id="808" r:id="rId12"/>
    <p:sldId id="809" r:id="rId13"/>
    <p:sldId id="810" r:id="rId14"/>
    <p:sldId id="811" r:id="rId15"/>
    <p:sldId id="812" r:id="rId16"/>
    <p:sldId id="813" r:id="rId17"/>
    <p:sldId id="814" r:id="rId18"/>
    <p:sldId id="815" r:id="rId19"/>
    <p:sldId id="817" r:id="rId20"/>
    <p:sldId id="816" r:id="rId21"/>
    <p:sldId id="818"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D4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F2BE515-82F2-D61C-6E80-5CFD4AB77BCA}" v="8" dt="2025-03-25T13:25:00.9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0" d="100"/>
          <a:sy n="80" d="100"/>
        </p:scale>
        <p:origin x="883"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urtis, Rebecca" userId="S::rebecca.curtis_pembrokeshire.gov.uk#ext#@wlga.onmicrosoft.com::ec20fe72-5575-4d7d-b51f-e745f6e65a2b" providerId="AD" clId="Web-{5F2BE515-82F2-D61C-6E80-5CFD4AB77BCA}"/>
    <pc:docChg chg="addSld delSld modSld">
      <pc:chgData name="Curtis, Rebecca" userId="S::rebecca.curtis_pembrokeshire.gov.uk#ext#@wlga.onmicrosoft.com::ec20fe72-5575-4d7d-b51f-e745f6e65a2b" providerId="AD" clId="Web-{5F2BE515-82F2-D61C-6E80-5CFD4AB77BCA}" dt="2025-03-25T13:25:00.955" v="7"/>
      <pc:docMkLst>
        <pc:docMk/>
      </pc:docMkLst>
      <pc:sldChg chg="add del">
        <pc:chgData name="Curtis, Rebecca" userId="S::rebecca.curtis_pembrokeshire.gov.uk#ext#@wlga.onmicrosoft.com::ec20fe72-5575-4d7d-b51f-e745f6e65a2b" providerId="AD" clId="Web-{5F2BE515-82F2-D61C-6E80-5CFD4AB77BCA}" dt="2025-03-25T13:25:00.955" v="7"/>
        <pc:sldMkLst>
          <pc:docMk/>
          <pc:sldMk cId="684938364" sldId="789"/>
        </pc:sldMkLst>
      </pc:sldChg>
      <pc:sldChg chg="addSp delSp modSp">
        <pc:chgData name="Curtis, Rebecca" userId="S::rebecca.curtis_pembrokeshire.gov.uk#ext#@wlga.onmicrosoft.com::ec20fe72-5575-4d7d-b51f-e745f6e65a2b" providerId="AD" clId="Web-{5F2BE515-82F2-D61C-6E80-5CFD4AB77BCA}" dt="2025-03-25T13:24:58.158" v="6"/>
        <pc:sldMkLst>
          <pc:docMk/>
          <pc:sldMk cId="3402618199" sldId="802"/>
        </pc:sldMkLst>
        <pc:picChg chg="add del mod">
          <ac:chgData name="Curtis, Rebecca" userId="S::rebecca.curtis_pembrokeshire.gov.uk#ext#@wlga.onmicrosoft.com::ec20fe72-5575-4d7d-b51f-e745f6e65a2b" providerId="AD" clId="Web-{5F2BE515-82F2-D61C-6E80-5CFD4AB77BCA}" dt="2025-03-25T13:24:06.001" v="2"/>
          <ac:picMkLst>
            <pc:docMk/>
            <pc:sldMk cId="3402618199" sldId="802"/>
            <ac:picMk id="2" creationId="{B3C759FB-B4E8-1F87-DDA0-BA25313F2A10}"/>
          </ac:picMkLst>
        </pc:picChg>
        <pc:picChg chg="del">
          <ac:chgData name="Curtis, Rebecca" userId="S::rebecca.curtis_pembrokeshire.gov.uk#ext#@wlga.onmicrosoft.com::ec20fe72-5575-4d7d-b51f-e745f6e65a2b" providerId="AD" clId="Web-{5F2BE515-82F2-D61C-6E80-5CFD4AB77BCA}" dt="2025-03-25T13:23:57.875" v="0"/>
          <ac:picMkLst>
            <pc:docMk/>
            <pc:sldMk cId="3402618199" sldId="802"/>
            <ac:picMk id="5" creationId="{296DEC03-BAFB-CDB3-9940-D9AEE4FF6A36}"/>
          </ac:picMkLst>
        </pc:picChg>
        <pc:picChg chg="add del mod">
          <ac:chgData name="Curtis, Rebecca" userId="S::rebecca.curtis_pembrokeshire.gov.uk#ext#@wlga.onmicrosoft.com::ec20fe72-5575-4d7d-b51f-e745f6e65a2b" providerId="AD" clId="Web-{5F2BE515-82F2-D61C-6E80-5CFD4AB77BCA}" dt="2025-03-25T13:24:25.532" v="4"/>
          <ac:picMkLst>
            <pc:docMk/>
            <pc:sldMk cId="3402618199" sldId="802"/>
            <ac:picMk id="6" creationId="{40DA119A-E707-8E6E-1DBA-51914AB8D444}"/>
          </ac:picMkLst>
        </pc:picChg>
        <pc:picChg chg="add">
          <ac:chgData name="Curtis, Rebecca" userId="S::rebecca.curtis_pembrokeshire.gov.uk#ext#@wlga.onmicrosoft.com::ec20fe72-5575-4d7d-b51f-e745f6e65a2b" providerId="AD" clId="Web-{5F2BE515-82F2-D61C-6E80-5CFD4AB77BCA}" dt="2025-03-25T13:24:58.158" v="6"/>
          <ac:picMkLst>
            <pc:docMk/>
            <pc:sldMk cId="3402618199" sldId="802"/>
            <ac:picMk id="9" creationId="{40383A45-9899-6742-B061-F2EE7BEE3E9E}"/>
          </ac:picMkLst>
        </pc:picChg>
      </pc:sldChg>
    </pc:docChg>
  </pc:docChgLst>
  <pc:docChgLst>
    <pc:chgData name="Curtis, Rebecca" userId="S::rebecca.curtis_pembrokeshire.gov.uk#ext#@wlga.onmicrosoft.com::ec20fe72-5575-4d7d-b51f-e745f6e65a2b" providerId="AD" clId="Web-{5B5B819F-64ED-5945-06F1-891DA3624C04}"/>
    <pc:docChg chg="modSld">
      <pc:chgData name="Curtis, Rebecca" userId="S::rebecca.curtis_pembrokeshire.gov.uk#ext#@wlga.onmicrosoft.com::ec20fe72-5575-4d7d-b51f-e745f6e65a2b" providerId="AD" clId="Web-{5B5B819F-64ED-5945-06F1-891DA3624C04}" dt="2025-03-06T09:46:31.521" v="15" actId="20577"/>
      <pc:docMkLst>
        <pc:docMk/>
      </pc:docMkLst>
      <pc:sldChg chg="modSp">
        <pc:chgData name="Curtis, Rebecca" userId="S::rebecca.curtis_pembrokeshire.gov.uk#ext#@wlga.onmicrosoft.com::ec20fe72-5575-4d7d-b51f-e745f6e65a2b" providerId="AD" clId="Web-{5B5B819F-64ED-5945-06F1-891DA3624C04}" dt="2025-03-06T09:46:31.521" v="15" actId="20577"/>
        <pc:sldMkLst>
          <pc:docMk/>
          <pc:sldMk cId="3402618199" sldId="802"/>
        </pc:sldMkLst>
        <pc:spChg chg="mod">
          <ac:chgData name="Curtis, Rebecca" userId="S::rebecca.curtis_pembrokeshire.gov.uk#ext#@wlga.onmicrosoft.com::ec20fe72-5575-4d7d-b51f-e745f6e65a2b" providerId="AD" clId="Web-{5B5B819F-64ED-5945-06F1-891DA3624C04}" dt="2025-03-06T09:46:31.521" v="15" actId="20577"/>
          <ac:spMkLst>
            <pc:docMk/>
            <pc:sldMk cId="3402618199" sldId="802"/>
            <ac:spMk id="3" creationId="{0E7D9742-9B53-646D-F456-6C5979A4A23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AA121-B79E-4979-B8FA-22FCE052A8AE}" type="datetimeFigureOut">
              <a:t>3/25/2025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AC6244D-1A4F-4FA4-B693-571FF8C10E73}" type="slidenum">
              <a:t>‹#›</a:t>
            </a:fld>
            <a:endParaRPr lang="en-US"/>
          </a:p>
        </p:txBody>
      </p:sp>
    </p:spTree>
    <p:extLst>
      <p:ext uri="{BB962C8B-B14F-4D97-AF65-F5344CB8AC3E}">
        <p14:creationId xmlns:p14="http://schemas.microsoft.com/office/powerpoint/2010/main" val="4189568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Template slide </a:t>
            </a:r>
          </a:p>
        </p:txBody>
      </p:sp>
      <p:sp>
        <p:nvSpPr>
          <p:cNvPr id="4" name="Slide Number Placeholder 3"/>
          <p:cNvSpPr>
            <a:spLocks noGrp="1"/>
          </p:cNvSpPr>
          <p:nvPr>
            <p:ph type="sldNum" sz="quarter" idx="5"/>
          </p:nvPr>
        </p:nvSpPr>
        <p:spPr/>
        <p:txBody>
          <a:bodyPr/>
          <a:lstStyle/>
          <a:p>
            <a:fld id="{CAC6244D-1A4F-4FA4-B693-571FF8C10E73}" type="slidenum">
              <a:t>16</a:t>
            </a:fld>
            <a:endParaRPr lang="en-US"/>
          </a:p>
        </p:txBody>
      </p:sp>
    </p:spTree>
    <p:extLst>
      <p:ext uri="{BB962C8B-B14F-4D97-AF65-F5344CB8AC3E}">
        <p14:creationId xmlns:p14="http://schemas.microsoft.com/office/powerpoint/2010/main" val="17129863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Template slide</a:t>
            </a:r>
          </a:p>
        </p:txBody>
      </p:sp>
      <p:sp>
        <p:nvSpPr>
          <p:cNvPr id="4" name="Slide Number Placeholder 3"/>
          <p:cNvSpPr>
            <a:spLocks noGrp="1"/>
          </p:cNvSpPr>
          <p:nvPr>
            <p:ph type="sldNum" sz="quarter" idx="5"/>
          </p:nvPr>
        </p:nvSpPr>
        <p:spPr/>
        <p:txBody>
          <a:bodyPr/>
          <a:lstStyle/>
          <a:p>
            <a:fld id="{CAC6244D-1A4F-4FA4-B693-571FF8C10E73}" type="slidenum">
              <a:t>17</a:t>
            </a:fld>
            <a:endParaRPr lang="en-US"/>
          </a:p>
        </p:txBody>
      </p:sp>
    </p:spTree>
    <p:extLst>
      <p:ext uri="{BB962C8B-B14F-4D97-AF65-F5344CB8AC3E}">
        <p14:creationId xmlns:p14="http://schemas.microsoft.com/office/powerpoint/2010/main" val="2186395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cs typeface="Calibri"/>
              </a:rPr>
              <a:t>Template slide</a:t>
            </a:r>
          </a:p>
        </p:txBody>
      </p:sp>
      <p:sp>
        <p:nvSpPr>
          <p:cNvPr id="4" name="Slide Number Placeholder 3"/>
          <p:cNvSpPr>
            <a:spLocks noGrp="1"/>
          </p:cNvSpPr>
          <p:nvPr>
            <p:ph type="sldNum" sz="quarter" idx="5"/>
          </p:nvPr>
        </p:nvSpPr>
        <p:spPr/>
        <p:txBody>
          <a:bodyPr/>
          <a:lstStyle/>
          <a:p>
            <a:fld id="{CAC6244D-1A4F-4FA4-B693-571FF8C10E73}" type="slidenum">
              <a:t>18</a:t>
            </a:fld>
            <a:endParaRPr lang="en-US"/>
          </a:p>
        </p:txBody>
      </p:sp>
    </p:spTree>
    <p:extLst>
      <p:ext uri="{BB962C8B-B14F-4D97-AF65-F5344CB8AC3E}">
        <p14:creationId xmlns:p14="http://schemas.microsoft.com/office/powerpoint/2010/main" val="2391889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3/25/2025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3/25/2025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3/25/2025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3/25/2025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3/25/2025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6CE7D5-CF57-46EF-B807-FDD0502418D4}" type="datetimeFigureOut">
              <a:rPr lang="en-US" smtClean="0"/>
              <a:t>3/25/2025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group of colorful circles&#10;&#10;Description automatically generated">
            <a:extLst>
              <a:ext uri="{FF2B5EF4-FFF2-40B4-BE49-F238E27FC236}">
                <a16:creationId xmlns:a16="http://schemas.microsoft.com/office/drawing/2014/main" id="{95EA71B3-D752-2CCC-B33D-A6003FAFD1D4}"/>
              </a:ext>
            </a:extLst>
          </p:cNvPr>
          <p:cNvPicPr>
            <a:picLocks noChangeAspect="1"/>
          </p:cNvPicPr>
          <p:nvPr/>
        </p:nvPicPr>
        <p:blipFill>
          <a:blip r:embed="rId2"/>
          <a:stretch>
            <a:fillRect/>
          </a:stretch>
        </p:blipFill>
        <p:spPr>
          <a:xfrm>
            <a:off x="283215" y="196363"/>
            <a:ext cx="5538503" cy="1148394"/>
          </a:xfrm>
          <a:prstGeom prst="rect">
            <a:avLst/>
          </a:prstGeom>
        </p:spPr>
      </p:pic>
      <p:sp>
        <p:nvSpPr>
          <p:cNvPr id="8" name="Rectangle: Rounded Corners 7">
            <a:extLst>
              <a:ext uri="{FF2B5EF4-FFF2-40B4-BE49-F238E27FC236}">
                <a16:creationId xmlns:a16="http://schemas.microsoft.com/office/drawing/2014/main" id="{307F0505-9E4C-1E6A-A82F-760C4E69E56B}"/>
              </a:ext>
            </a:extLst>
          </p:cNvPr>
          <p:cNvSpPr/>
          <p:nvPr/>
        </p:nvSpPr>
        <p:spPr>
          <a:xfrm>
            <a:off x="275165" y="5603971"/>
            <a:ext cx="11543547" cy="749398"/>
          </a:xfrm>
          <a:prstGeom prst="round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7000"/>
              </a:lnSpc>
              <a:spcAft>
                <a:spcPts val="800"/>
              </a:spcAft>
            </a:pPr>
            <a:r>
              <a:rPr lang="en-GB" sz="4800" b="1" dirty="0">
                <a:solidFill>
                  <a:schemeClr val="accent6"/>
                </a:solidFill>
                <a:latin typeface="Arial Rounded MT Bold"/>
                <a:ea typeface="Calibri"/>
                <a:cs typeface="Times New Roman"/>
              </a:rPr>
              <a:t>TEMPLATE: School welcome pack for              </a:t>
            </a:r>
            <a:r>
              <a:rPr lang="en-GB" sz="4800" b="1">
                <a:solidFill>
                  <a:schemeClr val="accent6"/>
                </a:solidFill>
                <a:latin typeface="Arial Rounded MT Bold"/>
                <a:ea typeface="Calibri"/>
                <a:cs typeface="Times New Roman"/>
              </a:rPr>
              <a:t>Service children</a:t>
            </a:r>
            <a:endParaRPr lang="en-US" dirty="0">
              <a:solidFill>
                <a:schemeClr val="accent6"/>
              </a:solidFill>
            </a:endParaRPr>
          </a:p>
        </p:txBody>
      </p:sp>
      <p:sp>
        <p:nvSpPr>
          <p:cNvPr id="3" name="Rectangle: Rounded Corners 2">
            <a:extLst>
              <a:ext uri="{FF2B5EF4-FFF2-40B4-BE49-F238E27FC236}">
                <a16:creationId xmlns:a16="http://schemas.microsoft.com/office/drawing/2014/main" id="{0E7D9742-9B53-646D-F456-6C5979A4A23B}"/>
              </a:ext>
            </a:extLst>
          </p:cNvPr>
          <p:cNvSpPr/>
          <p:nvPr/>
        </p:nvSpPr>
        <p:spPr>
          <a:xfrm>
            <a:off x="6467754" y="196331"/>
            <a:ext cx="5358309" cy="4792671"/>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lnSpc>
                <a:spcPct val="107000"/>
              </a:lnSpc>
              <a:spcAft>
                <a:spcPts val="800"/>
              </a:spcAft>
            </a:pPr>
            <a:r>
              <a:rPr lang="en-US" sz="1200" dirty="0">
                <a:solidFill>
                  <a:schemeClr val="bg1"/>
                </a:solidFill>
                <a:latin typeface="Arial"/>
                <a:ea typeface="Calibri"/>
                <a:cs typeface="Times New Roman"/>
              </a:rPr>
              <a:t>The school welcome pack for Service children is a template for schools to provide new students with key information about the school setting prior to them starting. Opportunities to </a:t>
            </a:r>
            <a:r>
              <a:rPr lang="en-US" sz="1200" err="1">
                <a:solidFill>
                  <a:schemeClr val="bg1"/>
                </a:solidFill>
                <a:latin typeface="Arial"/>
                <a:ea typeface="Calibri"/>
                <a:cs typeface="Times New Roman"/>
              </a:rPr>
              <a:t>familiarise</a:t>
            </a:r>
            <a:r>
              <a:rPr lang="en-US" sz="1200" dirty="0">
                <a:solidFill>
                  <a:schemeClr val="bg1"/>
                </a:solidFill>
                <a:latin typeface="Arial"/>
                <a:ea typeface="Calibri"/>
                <a:cs typeface="Times New Roman"/>
              </a:rPr>
              <a:t> them with their new school prior to starting is key in supporting transition. </a:t>
            </a:r>
            <a:endParaRPr lang="en-US" sz="1200">
              <a:solidFill>
                <a:schemeClr val="bg1"/>
              </a:solidFill>
              <a:latin typeface="Arial"/>
              <a:cs typeface="Arial"/>
            </a:endParaRPr>
          </a:p>
          <a:p>
            <a:pPr algn="ctr">
              <a:lnSpc>
                <a:spcPct val="107000"/>
              </a:lnSpc>
              <a:spcAft>
                <a:spcPts val="800"/>
              </a:spcAft>
            </a:pPr>
            <a:r>
              <a:rPr lang="en-US" sz="1200" b="1" dirty="0">
                <a:solidFill>
                  <a:schemeClr val="bg1"/>
                </a:solidFill>
                <a:latin typeface="Arial"/>
                <a:ea typeface="Calibri"/>
                <a:cs typeface="Times New Roman"/>
              </a:rPr>
              <a:t>How to use this tool: </a:t>
            </a:r>
            <a:endParaRPr lang="en-US" sz="1200">
              <a:solidFill>
                <a:schemeClr val="bg1"/>
              </a:solidFill>
              <a:latin typeface="Arial"/>
              <a:cs typeface="Arial"/>
            </a:endParaRPr>
          </a:p>
          <a:p>
            <a:pPr algn="ctr">
              <a:lnSpc>
                <a:spcPct val="107000"/>
              </a:lnSpc>
              <a:spcAft>
                <a:spcPts val="800"/>
              </a:spcAft>
            </a:pPr>
            <a:r>
              <a:rPr lang="en-US" sz="1200" dirty="0">
                <a:solidFill>
                  <a:schemeClr val="bg1"/>
                </a:solidFill>
                <a:latin typeface="Arial"/>
                <a:cs typeface="Times New Roman"/>
              </a:rPr>
              <a:t>Add and delete slides and change the headings of the sections within this template to suit your school. The tool has been designed to support the Service child transition to their new school and provide </a:t>
            </a:r>
            <a:r>
              <a:rPr lang="en-US" sz="1200" err="1">
                <a:solidFill>
                  <a:schemeClr val="bg1"/>
                </a:solidFill>
                <a:latin typeface="Arial"/>
                <a:cs typeface="Times New Roman"/>
              </a:rPr>
              <a:t>familiarisation</a:t>
            </a:r>
            <a:r>
              <a:rPr lang="en-US" sz="1200" dirty="0">
                <a:solidFill>
                  <a:schemeClr val="bg1"/>
                </a:solidFill>
                <a:latin typeface="Arial"/>
                <a:cs typeface="Times New Roman"/>
              </a:rPr>
              <a:t> with the school setting, day to day activities and key staff. </a:t>
            </a:r>
            <a:endParaRPr lang="en-US" sz="1200">
              <a:solidFill>
                <a:schemeClr val="bg1"/>
              </a:solidFill>
              <a:latin typeface="Arial"/>
              <a:cs typeface="Arial"/>
            </a:endParaRPr>
          </a:p>
          <a:p>
            <a:pPr>
              <a:lnSpc>
                <a:spcPct val="107000"/>
              </a:lnSpc>
              <a:spcAft>
                <a:spcPts val="800"/>
              </a:spcAft>
            </a:pPr>
            <a:r>
              <a:rPr lang="en-US" sz="1200" b="1" dirty="0">
                <a:solidFill>
                  <a:schemeClr val="bg1"/>
                </a:solidFill>
                <a:latin typeface="Arial"/>
                <a:cs typeface="Times New Roman"/>
              </a:rPr>
              <a:t>Instructions:</a:t>
            </a:r>
            <a:r>
              <a:rPr lang="en-US" sz="1200" dirty="0">
                <a:solidFill>
                  <a:schemeClr val="bg1"/>
                </a:solidFill>
                <a:latin typeface="Arial"/>
                <a:cs typeface="Times New Roman"/>
              </a:rPr>
              <a:t> </a:t>
            </a:r>
            <a:endParaRPr lang="en-US" sz="1200">
              <a:solidFill>
                <a:schemeClr val="bg1"/>
              </a:solidFill>
              <a:latin typeface="Arial"/>
              <a:cs typeface="Arial"/>
            </a:endParaRPr>
          </a:p>
          <a:p>
            <a:pPr marL="228600" indent="-228600">
              <a:buAutoNum type="arabicPeriod"/>
            </a:pPr>
            <a:r>
              <a:rPr lang="en-US" sz="1200">
                <a:solidFill>
                  <a:schemeClr val="bg1"/>
                </a:solidFill>
                <a:latin typeface="Arial"/>
                <a:cs typeface="Times New Roman"/>
              </a:rPr>
              <a:t>Populate the content / text where identified in red italics and add images / logos. </a:t>
            </a:r>
            <a:endParaRPr lang="en-US" sz="1200">
              <a:solidFill>
                <a:schemeClr val="bg1"/>
              </a:solidFill>
              <a:latin typeface="Arial"/>
              <a:cs typeface="Arial"/>
            </a:endParaRPr>
          </a:p>
          <a:p>
            <a:pPr marL="228600" indent="-228600">
              <a:buAutoNum type="arabicPeriod"/>
            </a:pPr>
            <a:r>
              <a:rPr lang="en-US" sz="1200">
                <a:solidFill>
                  <a:schemeClr val="bg1"/>
                </a:solidFill>
                <a:latin typeface="Arial"/>
                <a:cs typeface="Times New Roman"/>
              </a:rPr>
              <a:t>Use the additional template slides if required. </a:t>
            </a:r>
            <a:endParaRPr lang="en-US" sz="1200">
              <a:solidFill>
                <a:schemeClr val="bg1"/>
              </a:solidFill>
              <a:latin typeface="Arial"/>
              <a:cs typeface="Arial"/>
            </a:endParaRPr>
          </a:p>
          <a:p>
            <a:pPr marL="228600" indent="-228600">
              <a:buAutoNum type="arabicPeriod"/>
            </a:pPr>
            <a:r>
              <a:rPr lang="en-US" sz="1200" dirty="0">
                <a:solidFill>
                  <a:schemeClr val="bg1"/>
                </a:solidFill>
                <a:latin typeface="Arial"/>
                <a:cs typeface="Times New Roman"/>
              </a:rPr>
              <a:t>Delete slides that are not required e.g. primary/secondary slides. </a:t>
            </a:r>
            <a:endParaRPr lang="en-US" sz="1200">
              <a:solidFill>
                <a:schemeClr val="bg1"/>
              </a:solidFill>
              <a:latin typeface="Arial"/>
              <a:cs typeface="Arial"/>
            </a:endParaRPr>
          </a:p>
          <a:p>
            <a:pPr marL="228600" indent="-228600">
              <a:buAutoNum type="arabicPeriod"/>
            </a:pPr>
            <a:r>
              <a:rPr lang="en-US" sz="1200" dirty="0">
                <a:solidFill>
                  <a:schemeClr val="bg1"/>
                </a:solidFill>
                <a:latin typeface="Arial"/>
                <a:cs typeface="Times New Roman"/>
              </a:rPr>
              <a:t>Save as a PDF. </a:t>
            </a:r>
            <a:endParaRPr lang="en-US" sz="1200">
              <a:solidFill>
                <a:schemeClr val="bg1"/>
              </a:solidFill>
              <a:latin typeface="Arial"/>
              <a:cs typeface="Arial"/>
            </a:endParaRPr>
          </a:p>
          <a:p>
            <a:pPr marL="228600" indent="-228600">
              <a:buAutoNum type="arabicPeriod"/>
            </a:pPr>
            <a:r>
              <a:rPr lang="en-US" sz="1200" dirty="0">
                <a:solidFill>
                  <a:schemeClr val="bg1"/>
                </a:solidFill>
                <a:latin typeface="Arial"/>
                <a:cs typeface="Times New Roman"/>
              </a:rPr>
              <a:t>Share with the Service child/ren prior to arrival.</a:t>
            </a:r>
            <a:endParaRPr lang="en-US" sz="1200">
              <a:solidFill>
                <a:schemeClr val="bg1"/>
              </a:solidFill>
              <a:latin typeface="Arial"/>
              <a:cs typeface="Arial"/>
            </a:endParaRPr>
          </a:p>
          <a:p>
            <a:pPr marL="228600" indent="-228600">
              <a:buAutoNum type="arabicPeriod"/>
            </a:pPr>
            <a:r>
              <a:rPr lang="en-US" sz="1200" dirty="0">
                <a:solidFill>
                  <a:schemeClr val="bg1"/>
                </a:solidFill>
                <a:latin typeface="Arial"/>
                <a:cs typeface="Times New Roman"/>
              </a:rPr>
              <a:t>Use during welcome meeting. </a:t>
            </a:r>
            <a:endParaRPr lang="en-US" sz="1200">
              <a:solidFill>
                <a:schemeClr val="bg1"/>
              </a:solidFill>
              <a:latin typeface="Arial"/>
              <a:cs typeface="Arial"/>
            </a:endParaRPr>
          </a:p>
          <a:p>
            <a:pPr marL="457200" indent="-457200">
              <a:lnSpc>
                <a:spcPct val="107000"/>
              </a:lnSpc>
              <a:spcAft>
                <a:spcPts val="800"/>
              </a:spcAft>
              <a:buAutoNum type="arabicPeriod"/>
            </a:pPr>
            <a:endParaRPr lang="en-US" sz="1200" dirty="0">
              <a:solidFill>
                <a:schemeClr val="bg1"/>
              </a:solidFill>
              <a:latin typeface="Arial"/>
              <a:cs typeface="Times New Roman"/>
            </a:endParaRPr>
          </a:p>
        </p:txBody>
      </p:sp>
      <p:pic>
        <p:nvPicPr>
          <p:cNvPr id="9" name="Picture 8" descr="A group of children in circles&#10;&#10;AI-generated content may be incorrect.">
            <a:extLst>
              <a:ext uri="{FF2B5EF4-FFF2-40B4-BE49-F238E27FC236}">
                <a16:creationId xmlns:a16="http://schemas.microsoft.com/office/drawing/2014/main" id="{40383A45-9899-6742-B061-F2EE7BEE3E9E}"/>
              </a:ext>
            </a:extLst>
          </p:cNvPr>
          <p:cNvPicPr>
            <a:picLocks noChangeAspect="1"/>
          </p:cNvPicPr>
          <p:nvPr/>
        </p:nvPicPr>
        <p:blipFill>
          <a:blip r:embed="rId3"/>
          <a:srcRect l="49091" r="101" b="-1316"/>
          <a:stretch/>
        </p:blipFill>
        <p:spPr>
          <a:xfrm>
            <a:off x="259620" y="1581600"/>
            <a:ext cx="5560442" cy="3405858"/>
          </a:xfrm>
          <a:prstGeom prst="rect">
            <a:avLst/>
          </a:prstGeom>
        </p:spPr>
      </p:pic>
    </p:spTree>
    <p:extLst>
      <p:ext uri="{BB962C8B-B14F-4D97-AF65-F5344CB8AC3E}">
        <p14:creationId xmlns:p14="http://schemas.microsoft.com/office/powerpoint/2010/main" val="3402618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2" name="Rectangle: Rounded Corners 31">
            <a:extLst>
              <a:ext uri="{FF2B5EF4-FFF2-40B4-BE49-F238E27FC236}">
                <a16:creationId xmlns:a16="http://schemas.microsoft.com/office/drawing/2014/main" id="{7239720B-3CA5-FED4-449E-686825659E8C}"/>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4000" b="1" dirty="0">
                <a:solidFill>
                  <a:srgbClr val="FFFFFF"/>
                </a:solidFill>
                <a:latin typeface="Arial Rounded MT Bold"/>
                <a:cs typeface="Times New Roman"/>
              </a:rPr>
              <a:t>Meeting the staff (secondary)</a:t>
            </a:r>
            <a:endParaRPr lang="en-US" sz="4000" b="1" i="1" dirty="0">
              <a:solidFill>
                <a:srgbClr val="FF0000"/>
              </a:solidFill>
              <a:latin typeface="Arial Rounded MT Bold"/>
              <a:cs typeface="Times New Roman"/>
            </a:endParaRPr>
          </a:p>
        </p:txBody>
      </p:sp>
      <p:sp>
        <p:nvSpPr>
          <p:cNvPr id="3" name="Rectangle: Rounded Corners 2">
            <a:extLst>
              <a:ext uri="{FF2B5EF4-FFF2-40B4-BE49-F238E27FC236}">
                <a16:creationId xmlns:a16="http://schemas.microsoft.com/office/drawing/2014/main" id="{140399E2-A76C-6C7A-53D6-934D4A33A1AE}"/>
              </a:ext>
            </a:extLst>
          </p:cNvPr>
          <p:cNvSpPr/>
          <p:nvPr/>
        </p:nvSpPr>
        <p:spPr>
          <a:xfrm>
            <a:off x="244266" y="1513612"/>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Service Childrens School Champion's (SCSC') name, photo and bio. </a:t>
            </a:r>
            <a:endParaRPr lang="en-GB"/>
          </a:p>
        </p:txBody>
      </p:sp>
      <p:sp>
        <p:nvSpPr>
          <p:cNvPr id="13" name="Rectangle: Rounded Corners 12">
            <a:extLst>
              <a:ext uri="{FF2B5EF4-FFF2-40B4-BE49-F238E27FC236}">
                <a16:creationId xmlns:a16="http://schemas.microsoft.com/office/drawing/2014/main" id="{69D94894-4CB2-14FF-00DD-93AF9D2CD867}"/>
              </a:ext>
            </a:extLst>
          </p:cNvPr>
          <p:cNvSpPr/>
          <p:nvPr/>
        </p:nvSpPr>
        <p:spPr>
          <a:xfrm>
            <a:off x="3205179" y="1513612"/>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form tutors name, photo and bio. </a:t>
            </a:r>
            <a:endParaRPr lang="en-GB"/>
          </a:p>
        </p:txBody>
      </p:sp>
      <p:sp>
        <p:nvSpPr>
          <p:cNvPr id="14" name="Rectangle: Rounded Corners 13">
            <a:extLst>
              <a:ext uri="{FF2B5EF4-FFF2-40B4-BE49-F238E27FC236}">
                <a16:creationId xmlns:a16="http://schemas.microsoft.com/office/drawing/2014/main" id="{51E82D19-68AF-43E8-9A06-C0D975BA19DC}"/>
              </a:ext>
            </a:extLst>
          </p:cNvPr>
          <p:cNvSpPr/>
          <p:nvPr/>
        </p:nvSpPr>
        <p:spPr>
          <a:xfrm>
            <a:off x="6155208" y="1513612"/>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House/Year leaders name, photo and bio. </a:t>
            </a:r>
            <a:endParaRPr lang="en-GB"/>
          </a:p>
        </p:txBody>
      </p:sp>
      <p:sp>
        <p:nvSpPr>
          <p:cNvPr id="15" name="Rectangle: Rounded Corners 14">
            <a:extLst>
              <a:ext uri="{FF2B5EF4-FFF2-40B4-BE49-F238E27FC236}">
                <a16:creationId xmlns:a16="http://schemas.microsoft.com/office/drawing/2014/main" id="{0BDE2116-2FCD-8ABD-B86B-8B352ED93142}"/>
              </a:ext>
            </a:extLst>
          </p:cNvPr>
          <p:cNvSpPr/>
          <p:nvPr/>
        </p:nvSpPr>
        <p:spPr>
          <a:xfrm>
            <a:off x="9116123" y="1513611"/>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list of subject teachers or link to the school website. </a:t>
            </a:r>
          </a:p>
        </p:txBody>
      </p:sp>
      <p:sp>
        <p:nvSpPr>
          <p:cNvPr id="19" name="Rectangle: Rounded Corners 18">
            <a:extLst>
              <a:ext uri="{FF2B5EF4-FFF2-40B4-BE49-F238E27FC236}">
                <a16:creationId xmlns:a16="http://schemas.microsoft.com/office/drawing/2014/main" id="{B6BF6797-53FC-20AB-1B19-078993DF7A67}"/>
              </a:ext>
            </a:extLst>
          </p:cNvPr>
          <p:cNvSpPr/>
          <p:nvPr/>
        </p:nvSpPr>
        <p:spPr>
          <a:xfrm>
            <a:off x="3203111" y="1267152"/>
            <a:ext cx="1792478" cy="428147"/>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Form tutor</a:t>
            </a:r>
          </a:p>
        </p:txBody>
      </p:sp>
      <p:sp>
        <p:nvSpPr>
          <p:cNvPr id="20" name="Rectangle: Rounded Corners 19">
            <a:extLst>
              <a:ext uri="{FF2B5EF4-FFF2-40B4-BE49-F238E27FC236}">
                <a16:creationId xmlns:a16="http://schemas.microsoft.com/office/drawing/2014/main" id="{317A4957-2E8A-0E64-85F8-EF81B370BD90}"/>
              </a:ext>
            </a:extLst>
          </p:cNvPr>
          <p:cNvSpPr/>
          <p:nvPr/>
        </p:nvSpPr>
        <p:spPr>
          <a:xfrm>
            <a:off x="6153140" y="1267153"/>
            <a:ext cx="2412962" cy="428147"/>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House / Year leader</a:t>
            </a:r>
            <a:endParaRPr lang="en-US" dirty="0">
              <a:solidFill>
                <a:schemeClr val="bg1"/>
              </a:solidFill>
            </a:endParaRPr>
          </a:p>
        </p:txBody>
      </p:sp>
      <p:sp>
        <p:nvSpPr>
          <p:cNvPr id="21" name="Rectangle: Rounded Corners 20">
            <a:extLst>
              <a:ext uri="{FF2B5EF4-FFF2-40B4-BE49-F238E27FC236}">
                <a16:creationId xmlns:a16="http://schemas.microsoft.com/office/drawing/2014/main" id="{12088CE9-1C45-725A-007D-306E94CCC3CD}"/>
              </a:ext>
            </a:extLst>
          </p:cNvPr>
          <p:cNvSpPr/>
          <p:nvPr/>
        </p:nvSpPr>
        <p:spPr>
          <a:xfrm>
            <a:off x="9114054" y="1267152"/>
            <a:ext cx="2053735" cy="439032"/>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Subject teacher</a:t>
            </a:r>
            <a:endParaRPr lang="en-US" dirty="0">
              <a:solidFill>
                <a:schemeClr val="bg1"/>
              </a:solidFill>
            </a:endParaRPr>
          </a:p>
        </p:txBody>
      </p:sp>
      <p:sp>
        <p:nvSpPr>
          <p:cNvPr id="5" name="Rectangle: Rounded Corners 4">
            <a:extLst>
              <a:ext uri="{FF2B5EF4-FFF2-40B4-BE49-F238E27FC236}">
                <a16:creationId xmlns:a16="http://schemas.microsoft.com/office/drawing/2014/main" id="{0FDABC5F-818B-B798-D644-131ACC375A30}"/>
              </a:ext>
            </a:extLst>
          </p:cNvPr>
          <p:cNvSpPr/>
          <p:nvPr/>
        </p:nvSpPr>
        <p:spPr>
          <a:xfrm>
            <a:off x="242197" y="1267153"/>
            <a:ext cx="2262878" cy="749398"/>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Service Children School Champion</a:t>
            </a:r>
            <a:endParaRPr lang="en-US" i="1" dirty="0">
              <a:solidFill>
                <a:srgbClr val="FFFFFF"/>
              </a:solidFill>
              <a:latin typeface="Aptos" panose="020B0004020202020204"/>
              <a:ea typeface="Tahoma"/>
              <a:cs typeface="Arial"/>
            </a:endParaRPr>
          </a:p>
        </p:txBody>
      </p:sp>
    </p:spTree>
    <p:extLst>
      <p:ext uri="{BB962C8B-B14F-4D97-AF65-F5344CB8AC3E}">
        <p14:creationId xmlns:p14="http://schemas.microsoft.com/office/powerpoint/2010/main" val="3917057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Getting help</a:t>
            </a:r>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639600" y="1382724"/>
            <a:ext cx="7915913" cy="4925140"/>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where to access help and support e.g. Pastoral, ALN, Reception etc. </a:t>
            </a: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information on any specific support for Service children. </a:t>
            </a:r>
          </a:p>
        </p:txBody>
      </p:sp>
      <p:sp>
        <p:nvSpPr>
          <p:cNvPr id="5" name="Rectangle: Rounded Corners 4">
            <a:extLst>
              <a:ext uri="{FF2B5EF4-FFF2-40B4-BE49-F238E27FC236}">
                <a16:creationId xmlns:a16="http://schemas.microsoft.com/office/drawing/2014/main" id="{13465D47-1568-9237-F523-4799EB0DD92C}"/>
              </a:ext>
            </a:extLst>
          </p:cNvPr>
          <p:cNvSpPr/>
          <p:nvPr/>
        </p:nvSpPr>
        <p:spPr>
          <a:xfrm>
            <a:off x="9171444" y="2592594"/>
            <a:ext cx="2509511" cy="28952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dirty="0">
              <a:solidFill>
                <a:srgbClr val="00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Tree>
    <p:extLst>
      <p:ext uri="{BB962C8B-B14F-4D97-AF65-F5344CB8AC3E}">
        <p14:creationId xmlns:p14="http://schemas.microsoft.com/office/powerpoint/2010/main" val="41546066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99427E04-9E2D-736C-AE6D-816BEE6BD2EF}"/>
              </a:ext>
            </a:extLst>
          </p:cNvPr>
          <p:cNvSpPr/>
          <p:nvPr/>
        </p:nvSpPr>
        <p:spPr>
          <a:xfrm>
            <a:off x="188861" y="188095"/>
            <a:ext cx="11832810" cy="749398"/>
          </a:xfrm>
          <a:prstGeom prst="roundRect">
            <a:avLst/>
          </a:prstGeom>
          <a:solidFill>
            <a:srgbClr val="5DAE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Homework</a:t>
            </a:r>
            <a:endParaRPr lang="en-US" dirty="0"/>
          </a:p>
        </p:txBody>
      </p:sp>
      <p:sp>
        <p:nvSpPr>
          <p:cNvPr id="9" name="Rectangle: Rounded Corners 8">
            <a:extLst>
              <a:ext uri="{FF2B5EF4-FFF2-40B4-BE49-F238E27FC236}">
                <a16:creationId xmlns:a16="http://schemas.microsoft.com/office/drawing/2014/main" id="{3B05B27F-7FCF-D05F-51AA-0478D23B877C}"/>
              </a:ext>
            </a:extLst>
          </p:cNvPr>
          <p:cNvSpPr/>
          <p:nvPr/>
        </p:nvSpPr>
        <p:spPr>
          <a:xfrm>
            <a:off x="3051239" y="4276587"/>
            <a:ext cx="7052726" cy="2092382"/>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information on support e.g. homework clubs, links or QR codes to this info. </a:t>
            </a:r>
          </a:p>
          <a:p>
            <a:pPr>
              <a:defRPr/>
            </a:pPr>
            <a:endParaRPr lang="en-GB" sz="1600" i="1" dirty="0">
              <a:solidFill>
                <a:srgbClr val="FF0000"/>
              </a:solidFill>
              <a:latin typeface="Arial"/>
              <a:ea typeface="Tahoma"/>
              <a:cs typeface="Arial"/>
            </a:endParaRPr>
          </a:p>
          <a:p>
            <a:pPr>
              <a:defRPr/>
            </a:pPr>
            <a:endParaRPr lang="en-GB" sz="1600" i="1" dirty="0">
              <a:solidFill>
                <a:srgbClr val="FF0000"/>
              </a:solidFill>
              <a:latin typeface="Arial"/>
              <a:ea typeface="Tahoma"/>
              <a:cs typeface="Arial"/>
            </a:endParaRPr>
          </a:p>
        </p:txBody>
      </p:sp>
      <p:sp>
        <p:nvSpPr>
          <p:cNvPr id="10" name="Rectangle: Rounded Corners 9">
            <a:extLst>
              <a:ext uri="{FF2B5EF4-FFF2-40B4-BE49-F238E27FC236}">
                <a16:creationId xmlns:a16="http://schemas.microsoft.com/office/drawing/2014/main" id="{44D2C57F-BF04-EB4B-AEF4-48CB9449925D}"/>
              </a:ext>
            </a:extLst>
          </p:cNvPr>
          <p:cNvSpPr/>
          <p:nvPr/>
        </p:nvSpPr>
        <p:spPr>
          <a:xfrm>
            <a:off x="3051240" y="4092490"/>
            <a:ext cx="2988173" cy="373966"/>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Homework help</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5" name="Rectangle: Rounded Corners 4">
            <a:extLst>
              <a:ext uri="{FF2B5EF4-FFF2-40B4-BE49-F238E27FC236}">
                <a16:creationId xmlns:a16="http://schemas.microsoft.com/office/drawing/2014/main" id="{345847DA-8626-C614-79EC-1F27F5A7493F}"/>
              </a:ext>
            </a:extLst>
          </p:cNvPr>
          <p:cNvSpPr/>
          <p:nvPr/>
        </p:nvSpPr>
        <p:spPr>
          <a:xfrm>
            <a:off x="404011" y="1496839"/>
            <a:ext cx="2318765" cy="3323036"/>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i="1" dirty="0">
              <a:solidFill>
                <a:prstClr val="black"/>
              </a:solidFill>
              <a:latin typeface="Arial"/>
              <a:ea typeface="Tahoma"/>
              <a:cs typeface="Arial"/>
            </a:endParaRPr>
          </a:p>
          <a:p>
            <a:pPr algn="ctr">
              <a:defRPr/>
            </a:pPr>
            <a:r>
              <a:rPr lang="en-GB" sz="1600" i="1" kern="100" dirty="0">
                <a:solidFill>
                  <a:srgbClr val="FF0000"/>
                </a:solidFill>
                <a:latin typeface="Arial"/>
                <a:ea typeface="Tahoma"/>
                <a:cs typeface="Arial"/>
              </a:rPr>
              <a:t>Add image</a:t>
            </a:r>
            <a:endParaRPr lang="en-GB" sz="1600" i="1" dirty="0">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
        <p:nvSpPr>
          <p:cNvPr id="3" name="Rectangle: Rounded Corners 2">
            <a:extLst>
              <a:ext uri="{FF2B5EF4-FFF2-40B4-BE49-F238E27FC236}">
                <a16:creationId xmlns:a16="http://schemas.microsoft.com/office/drawing/2014/main" id="{B286D7A1-74F2-3661-45B7-C688F014AB22}"/>
              </a:ext>
            </a:extLst>
          </p:cNvPr>
          <p:cNvSpPr/>
          <p:nvPr/>
        </p:nvSpPr>
        <p:spPr>
          <a:xfrm>
            <a:off x="3068556" y="1479700"/>
            <a:ext cx="8507453" cy="2334837"/>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information on homework timetables, programmes, apps etc</a:t>
            </a:r>
            <a:endParaRPr lang="en-GB" dirty="0"/>
          </a:p>
          <a:p>
            <a:pPr>
              <a:defRPr/>
            </a:pPr>
            <a:endParaRPr lang="en-GB" sz="1600" i="1" dirty="0">
              <a:solidFill>
                <a:srgbClr val="FF0000"/>
              </a:solidFill>
              <a:latin typeface="Arial"/>
              <a:ea typeface="Tahoma"/>
              <a:cs typeface="Arial"/>
            </a:endParaRPr>
          </a:p>
          <a:p>
            <a:pPr>
              <a:defRPr/>
            </a:pPr>
            <a:endParaRPr lang="en-GB" sz="1600" i="1" dirty="0">
              <a:solidFill>
                <a:srgbClr val="FF0000"/>
              </a:solidFill>
              <a:latin typeface="Arial"/>
              <a:ea typeface="Tahoma"/>
              <a:cs typeface="Arial"/>
            </a:endParaRPr>
          </a:p>
        </p:txBody>
      </p:sp>
      <p:sp>
        <p:nvSpPr>
          <p:cNvPr id="4" name="Rectangle: Rounded Corners 3">
            <a:extLst>
              <a:ext uri="{FF2B5EF4-FFF2-40B4-BE49-F238E27FC236}">
                <a16:creationId xmlns:a16="http://schemas.microsoft.com/office/drawing/2014/main" id="{60392671-2BE6-59C4-5279-B5513B2DFECD}"/>
              </a:ext>
            </a:extLst>
          </p:cNvPr>
          <p:cNvSpPr/>
          <p:nvPr/>
        </p:nvSpPr>
        <p:spPr>
          <a:xfrm>
            <a:off x="3068557" y="1286944"/>
            <a:ext cx="2234831" cy="417261"/>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What to expect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42593361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2" name="Rectangle: Rounded Corners 31">
            <a:extLst>
              <a:ext uri="{FF2B5EF4-FFF2-40B4-BE49-F238E27FC236}">
                <a16:creationId xmlns:a16="http://schemas.microsoft.com/office/drawing/2014/main" id="{7239720B-3CA5-FED4-449E-686825659E8C}"/>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4000" b="1" dirty="0">
                <a:solidFill>
                  <a:srgbClr val="FFFFFF"/>
                </a:solidFill>
                <a:latin typeface="Arial Rounded MT Bold"/>
                <a:cs typeface="Times New Roman"/>
              </a:rPr>
              <a:t>Extra-curricular</a:t>
            </a:r>
            <a:endParaRPr lang="en-US" sz="4000" b="1" i="1" dirty="0">
              <a:solidFill>
                <a:srgbClr val="FF0000"/>
              </a:solidFill>
              <a:latin typeface="Arial Rounded MT Bold"/>
              <a:cs typeface="Times New Roman"/>
            </a:endParaRPr>
          </a:p>
        </p:txBody>
      </p:sp>
      <p:sp>
        <p:nvSpPr>
          <p:cNvPr id="2" name="Rectangle: Rounded Corners 1">
            <a:extLst>
              <a:ext uri="{FF2B5EF4-FFF2-40B4-BE49-F238E27FC236}">
                <a16:creationId xmlns:a16="http://schemas.microsoft.com/office/drawing/2014/main" id="{D82AAC94-30D0-1D52-BE0E-D83F5E1FEAC1}"/>
              </a:ext>
            </a:extLst>
          </p:cNvPr>
          <p:cNvSpPr/>
          <p:nvPr/>
        </p:nvSpPr>
        <p:spPr>
          <a:xfrm>
            <a:off x="2813294" y="1524497"/>
            <a:ext cx="6566085" cy="4522370"/>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information on extra-curricular clubs e.g. timetable, QR code to website </a:t>
            </a:r>
          </a:p>
        </p:txBody>
      </p:sp>
      <p:sp>
        <p:nvSpPr>
          <p:cNvPr id="8" name="Rectangle: Rounded Corners 7">
            <a:extLst>
              <a:ext uri="{FF2B5EF4-FFF2-40B4-BE49-F238E27FC236}">
                <a16:creationId xmlns:a16="http://schemas.microsoft.com/office/drawing/2014/main" id="{22FCD078-5516-1B20-1406-B5B062EB3C7F}"/>
              </a:ext>
            </a:extLst>
          </p:cNvPr>
          <p:cNvSpPr/>
          <p:nvPr/>
        </p:nvSpPr>
        <p:spPr>
          <a:xfrm>
            <a:off x="9737501" y="2755879"/>
            <a:ext cx="2161168" cy="28952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dirty="0">
              <a:solidFill>
                <a:srgbClr val="00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
        <p:nvSpPr>
          <p:cNvPr id="13" name="Rectangle: Rounded Corners 12">
            <a:extLst>
              <a:ext uri="{FF2B5EF4-FFF2-40B4-BE49-F238E27FC236}">
                <a16:creationId xmlns:a16="http://schemas.microsoft.com/office/drawing/2014/main" id="{E60A5FA3-DC9A-1045-4D92-4EDE2D3A4BD1}"/>
              </a:ext>
            </a:extLst>
          </p:cNvPr>
          <p:cNvSpPr/>
          <p:nvPr/>
        </p:nvSpPr>
        <p:spPr>
          <a:xfrm>
            <a:off x="310473" y="1634651"/>
            <a:ext cx="2161168" cy="28952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dirty="0">
              <a:solidFill>
                <a:srgbClr val="00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Tree>
    <p:extLst>
      <p:ext uri="{BB962C8B-B14F-4D97-AF65-F5344CB8AC3E}">
        <p14:creationId xmlns:p14="http://schemas.microsoft.com/office/powerpoint/2010/main" val="2872813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Little Troopers club (Primary)</a:t>
            </a:r>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2457514" y="1197667"/>
            <a:ext cx="7121256" cy="5186397"/>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If your school runs a Service children / Little Troopers club add information on this e.g. </a:t>
            </a:r>
          </a:p>
          <a:p>
            <a:pPr>
              <a:defRPr/>
            </a:pPr>
            <a:endParaRPr lang="en-GB" sz="1600" i="1" dirty="0">
              <a:solidFill>
                <a:srgbClr val="FF0000"/>
              </a:solidFill>
              <a:latin typeface="Arial"/>
              <a:ea typeface="Tahoma"/>
              <a:cs typeface="Arial"/>
            </a:endParaRPr>
          </a:p>
          <a:p>
            <a:pPr marL="285750" indent="-285750">
              <a:buFont typeface="Arial,Sans-Serif"/>
              <a:buChar char="•"/>
              <a:defRPr/>
            </a:pPr>
            <a:r>
              <a:rPr lang="en-GB" sz="1600" i="1" dirty="0">
                <a:solidFill>
                  <a:srgbClr val="FF0000"/>
                </a:solidFill>
                <a:latin typeface="Arial"/>
                <a:ea typeface="Tahoma"/>
                <a:cs typeface="Arial"/>
              </a:rPr>
              <a:t>How, when, where the club meets</a:t>
            </a:r>
            <a:endParaRPr lang="en-US" sz="1600" dirty="0">
              <a:solidFill>
                <a:srgbClr val="000000"/>
              </a:solidFill>
              <a:latin typeface="Arial"/>
              <a:ea typeface="Tahoma"/>
              <a:cs typeface="Arial"/>
            </a:endParaRPr>
          </a:p>
          <a:p>
            <a:pPr marL="285750" indent="-285750">
              <a:buFont typeface="Arial,Sans-Serif"/>
              <a:buChar char="•"/>
              <a:defRPr/>
            </a:pPr>
            <a:r>
              <a:rPr lang="en-GB" sz="1600" i="1" dirty="0">
                <a:solidFill>
                  <a:srgbClr val="FF0000"/>
                </a:solidFill>
                <a:latin typeface="Arial"/>
                <a:ea typeface="Tahoma"/>
                <a:cs typeface="Arial"/>
              </a:rPr>
              <a:t>In school activities </a:t>
            </a:r>
            <a:endParaRPr lang="en-US" sz="1600" dirty="0">
              <a:solidFill>
                <a:srgbClr val="000000"/>
              </a:solidFill>
              <a:latin typeface="Arial"/>
              <a:ea typeface="Tahoma"/>
              <a:cs typeface="Arial"/>
            </a:endParaRPr>
          </a:p>
          <a:p>
            <a:pPr marL="285750" indent="-285750">
              <a:buFont typeface="Arial,Sans-Serif"/>
              <a:buChar char="•"/>
              <a:defRPr/>
            </a:pPr>
            <a:r>
              <a:rPr lang="en-GB" sz="1600" i="1" dirty="0">
                <a:solidFill>
                  <a:srgbClr val="FF0000"/>
                </a:solidFill>
                <a:latin typeface="Arial"/>
                <a:ea typeface="Tahoma"/>
                <a:cs typeface="Arial"/>
              </a:rPr>
              <a:t>Extra-curricular activities </a:t>
            </a:r>
            <a:endParaRPr lang="en-US" sz="1600" dirty="0">
              <a:solidFill>
                <a:srgbClr val="000000"/>
              </a:solidFill>
              <a:latin typeface="Arial"/>
              <a:ea typeface="Tahoma"/>
              <a:cs typeface="Arial"/>
            </a:endParaRPr>
          </a:p>
          <a:p>
            <a:pPr marL="285750" indent="-285750">
              <a:buFont typeface="Arial,Sans-Serif"/>
              <a:buChar char="•"/>
              <a:defRPr/>
            </a:pPr>
            <a:r>
              <a:rPr lang="en-GB" sz="1600" i="1" dirty="0">
                <a:solidFill>
                  <a:srgbClr val="FF0000"/>
                </a:solidFill>
                <a:latin typeface="Arial"/>
                <a:ea typeface="Tahoma"/>
                <a:cs typeface="Arial"/>
              </a:rPr>
              <a:t>Events e.g. Remembrance, Month of the Military Child, Armed Forces Day. </a:t>
            </a:r>
            <a:endParaRPr lang="en-US" sz="1600" dirty="0">
              <a:solidFill>
                <a:srgbClr val="000000"/>
              </a:solidFill>
              <a:latin typeface="Arial"/>
              <a:ea typeface="Tahoma"/>
              <a:cs typeface="Arial"/>
            </a:endParaRPr>
          </a:p>
          <a:p>
            <a:pPr>
              <a:defRPr/>
            </a:pPr>
            <a:endParaRPr lang="en-GB" sz="1600" i="1" dirty="0">
              <a:solidFill>
                <a:srgbClr val="FF0000"/>
              </a:solidFill>
              <a:latin typeface="Arial"/>
              <a:ea typeface="Tahoma"/>
              <a:cs typeface="Arial"/>
            </a:endParaRPr>
          </a:p>
        </p:txBody>
      </p:sp>
      <p:sp>
        <p:nvSpPr>
          <p:cNvPr id="5" name="Rectangle: Rounded Corners 4">
            <a:extLst>
              <a:ext uri="{FF2B5EF4-FFF2-40B4-BE49-F238E27FC236}">
                <a16:creationId xmlns:a16="http://schemas.microsoft.com/office/drawing/2014/main" id="{13465D47-1568-9237-F523-4799EB0DD92C}"/>
              </a:ext>
            </a:extLst>
          </p:cNvPr>
          <p:cNvSpPr/>
          <p:nvPr/>
        </p:nvSpPr>
        <p:spPr>
          <a:xfrm>
            <a:off x="9835473" y="2636137"/>
            <a:ext cx="2052311" cy="28952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dirty="0">
              <a:solidFill>
                <a:srgbClr val="00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
        <p:nvSpPr>
          <p:cNvPr id="4" name="Rectangle: Rounded Corners 3">
            <a:extLst>
              <a:ext uri="{FF2B5EF4-FFF2-40B4-BE49-F238E27FC236}">
                <a16:creationId xmlns:a16="http://schemas.microsoft.com/office/drawing/2014/main" id="{BD2B5FC6-DEA8-06EA-EE92-975541C4E795}"/>
              </a:ext>
            </a:extLst>
          </p:cNvPr>
          <p:cNvSpPr/>
          <p:nvPr/>
        </p:nvSpPr>
        <p:spPr>
          <a:xfrm>
            <a:off x="190730" y="1318965"/>
            <a:ext cx="2052311" cy="28952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dirty="0">
              <a:solidFill>
                <a:srgbClr val="00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Tree>
    <p:extLst>
      <p:ext uri="{BB962C8B-B14F-4D97-AF65-F5344CB8AC3E}">
        <p14:creationId xmlns:p14="http://schemas.microsoft.com/office/powerpoint/2010/main" val="5918752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Forces Life Club (Secondary)</a:t>
            </a:r>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2457514" y="1197667"/>
            <a:ext cx="7121256" cy="5186397"/>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If your school runs a Service </a:t>
            </a:r>
            <a:r>
              <a:rPr lang="en-GB" sz="1600" i="1" dirty="0" err="1">
                <a:solidFill>
                  <a:srgbClr val="FF0000"/>
                </a:solidFill>
                <a:latin typeface="Arial"/>
                <a:ea typeface="Tahoma"/>
                <a:cs typeface="Arial"/>
              </a:rPr>
              <a:t>childrens</a:t>
            </a:r>
            <a:r>
              <a:rPr lang="en-GB" sz="1600" i="1" dirty="0">
                <a:solidFill>
                  <a:srgbClr val="FF0000"/>
                </a:solidFill>
                <a:latin typeface="Arial"/>
                <a:ea typeface="Tahoma"/>
                <a:cs typeface="Arial"/>
              </a:rPr>
              <a:t> / Little Troopers club add information on this e.g. </a:t>
            </a:r>
          </a:p>
          <a:p>
            <a:pPr>
              <a:defRPr/>
            </a:pPr>
            <a:endParaRPr lang="en-GB" sz="1600" i="1" dirty="0">
              <a:solidFill>
                <a:srgbClr val="FF0000"/>
              </a:solidFill>
              <a:latin typeface="Arial"/>
              <a:ea typeface="Tahoma"/>
              <a:cs typeface="Arial"/>
            </a:endParaRPr>
          </a:p>
          <a:p>
            <a:pPr marL="285750" indent="-285750">
              <a:buFont typeface="Arial,Sans-Serif"/>
              <a:buChar char="•"/>
              <a:defRPr/>
            </a:pPr>
            <a:r>
              <a:rPr lang="en-GB" sz="1600" i="1">
                <a:solidFill>
                  <a:srgbClr val="FF0000"/>
                </a:solidFill>
                <a:latin typeface="Arial"/>
                <a:ea typeface="Tahoma"/>
                <a:cs typeface="Arial"/>
              </a:rPr>
              <a:t>How, when, where the club meets</a:t>
            </a:r>
            <a:endParaRPr lang="en-US" sz="1600">
              <a:solidFill>
                <a:srgbClr val="000000"/>
              </a:solidFill>
              <a:latin typeface="Arial"/>
              <a:ea typeface="Tahoma"/>
              <a:cs typeface="Arial"/>
            </a:endParaRPr>
          </a:p>
          <a:p>
            <a:pPr marL="285750" indent="-285750">
              <a:buFont typeface="Arial,Sans-Serif"/>
              <a:buChar char="•"/>
              <a:defRPr/>
            </a:pPr>
            <a:r>
              <a:rPr lang="en-GB" sz="1600" i="1">
                <a:solidFill>
                  <a:srgbClr val="FF0000"/>
                </a:solidFill>
                <a:latin typeface="Arial"/>
                <a:ea typeface="Tahoma"/>
                <a:cs typeface="Arial"/>
              </a:rPr>
              <a:t>In school activities </a:t>
            </a:r>
            <a:endParaRPr lang="en-US" sz="1600">
              <a:solidFill>
                <a:srgbClr val="000000"/>
              </a:solidFill>
              <a:latin typeface="Arial"/>
              <a:ea typeface="Tahoma"/>
              <a:cs typeface="Arial"/>
            </a:endParaRPr>
          </a:p>
          <a:p>
            <a:pPr marL="285750" indent="-285750">
              <a:buFont typeface="Arial,Sans-Serif"/>
              <a:buChar char="•"/>
              <a:defRPr/>
            </a:pPr>
            <a:r>
              <a:rPr lang="en-GB" sz="1600" i="1">
                <a:solidFill>
                  <a:srgbClr val="FF0000"/>
                </a:solidFill>
                <a:latin typeface="Arial"/>
                <a:ea typeface="Tahoma"/>
                <a:cs typeface="Arial"/>
              </a:rPr>
              <a:t>Extra curricular </a:t>
            </a:r>
            <a:r>
              <a:rPr lang="en-GB" sz="1600" i="1" err="1">
                <a:solidFill>
                  <a:srgbClr val="FF0000"/>
                </a:solidFill>
                <a:latin typeface="Arial"/>
                <a:ea typeface="Tahoma"/>
                <a:cs typeface="Arial"/>
              </a:rPr>
              <a:t>activies</a:t>
            </a:r>
            <a:r>
              <a:rPr lang="en-GB" sz="1600" i="1">
                <a:solidFill>
                  <a:srgbClr val="FF0000"/>
                </a:solidFill>
                <a:latin typeface="Arial"/>
                <a:ea typeface="Tahoma"/>
                <a:cs typeface="Arial"/>
              </a:rPr>
              <a:t> </a:t>
            </a:r>
            <a:endParaRPr lang="en-US" sz="1600">
              <a:solidFill>
                <a:srgbClr val="000000"/>
              </a:solidFill>
              <a:latin typeface="Arial"/>
              <a:ea typeface="Tahoma"/>
              <a:cs typeface="Arial"/>
            </a:endParaRPr>
          </a:p>
          <a:p>
            <a:pPr marL="285750" indent="-285750">
              <a:buFont typeface="Arial,Sans-Serif"/>
              <a:buChar char="•"/>
              <a:defRPr/>
            </a:pPr>
            <a:r>
              <a:rPr lang="en-GB" sz="1600" i="1" dirty="0">
                <a:solidFill>
                  <a:srgbClr val="FF0000"/>
                </a:solidFill>
                <a:latin typeface="Arial"/>
                <a:ea typeface="Tahoma"/>
                <a:cs typeface="Arial"/>
              </a:rPr>
              <a:t>Events e.g. Remembrance, Month of the military child, Armed Forces Day. </a:t>
            </a:r>
            <a:endParaRPr lang="en-US" sz="1600" dirty="0">
              <a:solidFill>
                <a:srgbClr val="000000"/>
              </a:solidFill>
              <a:latin typeface="Arial"/>
              <a:ea typeface="Tahoma"/>
              <a:cs typeface="Arial"/>
            </a:endParaRPr>
          </a:p>
          <a:p>
            <a:pPr>
              <a:defRPr/>
            </a:pPr>
            <a:endParaRPr lang="en-GB" sz="1600" i="1" dirty="0">
              <a:solidFill>
                <a:srgbClr val="FF0000"/>
              </a:solidFill>
              <a:latin typeface="Arial"/>
              <a:ea typeface="Tahoma"/>
              <a:cs typeface="Arial"/>
            </a:endParaRPr>
          </a:p>
        </p:txBody>
      </p:sp>
      <p:sp>
        <p:nvSpPr>
          <p:cNvPr id="5" name="Rectangle: Rounded Corners 4">
            <a:extLst>
              <a:ext uri="{FF2B5EF4-FFF2-40B4-BE49-F238E27FC236}">
                <a16:creationId xmlns:a16="http://schemas.microsoft.com/office/drawing/2014/main" id="{13465D47-1568-9237-F523-4799EB0DD92C}"/>
              </a:ext>
            </a:extLst>
          </p:cNvPr>
          <p:cNvSpPr/>
          <p:nvPr/>
        </p:nvSpPr>
        <p:spPr>
          <a:xfrm>
            <a:off x="9835473" y="2636137"/>
            <a:ext cx="2052311" cy="28952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dirty="0">
              <a:solidFill>
                <a:srgbClr val="00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
        <p:nvSpPr>
          <p:cNvPr id="4" name="Rectangle: Rounded Corners 3">
            <a:extLst>
              <a:ext uri="{FF2B5EF4-FFF2-40B4-BE49-F238E27FC236}">
                <a16:creationId xmlns:a16="http://schemas.microsoft.com/office/drawing/2014/main" id="{BD2B5FC6-DEA8-06EA-EE92-975541C4E795}"/>
              </a:ext>
            </a:extLst>
          </p:cNvPr>
          <p:cNvSpPr/>
          <p:nvPr/>
        </p:nvSpPr>
        <p:spPr>
          <a:xfrm>
            <a:off x="190730" y="1318965"/>
            <a:ext cx="2052311" cy="28952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dirty="0">
              <a:solidFill>
                <a:srgbClr val="00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Tree>
    <p:extLst>
      <p:ext uri="{BB962C8B-B14F-4D97-AF65-F5344CB8AC3E}">
        <p14:creationId xmlns:p14="http://schemas.microsoft.com/office/powerpoint/2010/main" val="21510772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99427E04-9E2D-736C-AE6D-816BEE6BD2EF}"/>
              </a:ext>
            </a:extLst>
          </p:cNvPr>
          <p:cNvSpPr/>
          <p:nvPr/>
        </p:nvSpPr>
        <p:spPr>
          <a:xfrm>
            <a:off x="188861" y="188095"/>
            <a:ext cx="11832810" cy="749398"/>
          </a:xfrm>
          <a:prstGeom prst="roundRect">
            <a:avLst/>
          </a:prstGeom>
          <a:solidFill>
            <a:srgbClr val="5DAE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Title </a:t>
            </a:r>
          </a:p>
        </p:txBody>
      </p:sp>
      <p:sp>
        <p:nvSpPr>
          <p:cNvPr id="9" name="Rectangle: Rounded Corners 8">
            <a:extLst>
              <a:ext uri="{FF2B5EF4-FFF2-40B4-BE49-F238E27FC236}">
                <a16:creationId xmlns:a16="http://schemas.microsoft.com/office/drawing/2014/main" id="{3B05B27F-7FCF-D05F-51AA-0478D23B877C}"/>
              </a:ext>
            </a:extLst>
          </p:cNvPr>
          <p:cNvSpPr/>
          <p:nvPr/>
        </p:nvSpPr>
        <p:spPr>
          <a:xfrm>
            <a:off x="773898" y="1661542"/>
            <a:ext cx="5727885" cy="3945426"/>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Template slide – add information </a:t>
            </a:r>
          </a:p>
        </p:txBody>
      </p:sp>
      <p:sp>
        <p:nvSpPr>
          <p:cNvPr id="10" name="Rectangle: Rounded Corners 9">
            <a:extLst>
              <a:ext uri="{FF2B5EF4-FFF2-40B4-BE49-F238E27FC236}">
                <a16:creationId xmlns:a16="http://schemas.microsoft.com/office/drawing/2014/main" id="{44D2C57F-BF04-EB4B-AEF4-48CB9449925D}"/>
              </a:ext>
            </a:extLst>
          </p:cNvPr>
          <p:cNvSpPr/>
          <p:nvPr/>
        </p:nvSpPr>
        <p:spPr>
          <a:xfrm>
            <a:off x="773899" y="1546717"/>
            <a:ext cx="2459969" cy="373966"/>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Subheading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5" name="Rectangle: Rounded Corners 4">
            <a:extLst>
              <a:ext uri="{FF2B5EF4-FFF2-40B4-BE49-F238E27FC236}">
                <a16:creationId xmlns:a16="http://schemas.microsoft.com/office/drawing/2014/main" id="{345847DA-8626-C614-79EC-1F27F5A7493F}"/>
              </a:ext>
            </a:extLst>
          </p:cNvPr>
          <p:cNvSpPr/>
          <p:nvPr/>
        </p:nvSpPr>
        <p:spPr>
          <a:xfrm>
            <a:off x="7391899" y="1817226"/>
            <a:ext cx="3989968" cy="35048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i="1" dirty="0">
              <a:solidFill>
                <a:prstClr val="black"/>
              </a:solidFill>
              <a:latin typeface="Arial"/>
              <a:ea typeface="Tahoma"/>
              <a:cs typeface="Arial"/>
            </a:endParaRPr>
          </a:p>
          <a:p>
            <a:pPr algn="ctr">
              <a:defRPr/>
            </a:pPr>
            <a:r>
              <a:rPr lang="en-GB" sz="1600" i="1" kern="100" dirty="0">
                <a:solidFill>
                  <a:srgbClr val="FF0000"/>
                </a:solidFill>
                <a:latin typeface="Arial"/>
                <a:ea typeface="Tahoma"/>
                <a:cs typeface="Arial"/>
              </a:rPr>
              <a:t>Add image</a:t>
            </a:r>
            <a:endParaRPr lang="en-GB" sz="1600" i="1" dirty="0">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Tree>
    <p:extLst>
      <p:ext uri="{BB962C8B-B14F-4D97-AF65-F5344CB8AC3E}">
        <p14:creationId xmlns:p14="http://schemas.microsoft.com/office/powerpoint/2010/main" val="3735606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2" name="Rectangle: Rounded Corners 31">
            <a:extLst>
              <a:ext uri="{FF2B5EF4-FFF2-40B4-BE49-F238E27FC236}">
                <a16:creationId xmlns:a16="http://schemas.microsoft.com/office/drawing/2014/main" id="{7239720B-3CA5-FED4-449E-686825659E8C}"/>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4000" b="1" dirty="0">
                <a:solidFill>
                  <a:srgbClr val="FFFFFF"/>
                </a:solidFill>
                <a:latin typeface="Arial Rounded MT Bold"/>
                <a:cs typeface="Times New Roman"/>
              </a:rPr>
              <a:t>Title</a:t>
            </a:r>
            <a:endParaRPr lang="en-US" sz="4000" b="1" i="1" dirty="0">
              <a:solidFill>
                <a:srgbClr val="FF0000"/>
              </a:solidFill>
              <a:latin typeface="Arial Rounded MT Bold"/>
              <a:cs typeface="Times New Roman"/>
            </a:endParaRPr>
          </a:p>
        </p:txBody>
      </p:sp>
      <p:sp>
        <p:nvSpPr>
          <p:cNvPr id="3" name="Rectangle: Rounded Corners 2">
            <a:extLst>
              <a:ext uri="{FF2B5EF4-FFF2-40B4-BE49-F238E27FC236}">
                <a16:creationId xmlns:a16="http://schemas.microsoft.com/office/drawing/2014/main" id="{140399E2-A76C-6C7A-53D6-934D4A33A1AE}"/>
              </a:ext>
            </a:extLst>
          </p:cNvPr>
          <p:cNvSpPr/>
          <p:nvPr/>
        </p:nvSpPr>
        <p:spPr>
          <a:xfrm>
            <a:off x="723237" y="1437412"/>
            <a:ext cx="3877314" cy="4696540"/>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Template slide – add information </a:t>
            </a:r>
            <a:endParaRPr lang="en-GB" dirty="0"/>
          </a:p>
        </p:txBody>
      </p:sp>
      <p:sp>
        <p:nvSpPr>
          <p:cNvPr id="4" name="Rectangle: Rounded Corners 3">
            <a:extLst>
              <a:ext uri="{FF2B5EF4-FFF2-40B4-BE49-F238E27FC236}">
                <a16:creationId xmlns:a16="http://schemas.microsoft.com/office/drawing/2014/main" id="{55413ED5-C81B-1C0A-B3B5-7F5265701722}"/>
              </a:ext>
            </a:extLst>
          </p:cNvPr>
          <p:cNvSpPr/>
          <p:nvPr/>
        </p:nvSpPr>
        <p:spPr>
          <a:xfrm>
            <a:off x="721168" y="1332467"/>
            <a:ext cx="1792478" cy="428147"/>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Subheading </a:t>
            </a:r>
            <a:endParaRPr lang="en-US" i="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2" name="Rectangle: Rounded Corners 1">
            <a:extLst>
              <a:ext uri="{FF2B5EF4-FFF2-40B4-BE49-F238E27FC236}">
                <a16:creationId xmlns:a16="http://schemas.microsoft.com/office/drawing/2014/main" id="{D82AAC94-30D0-1D52-BE0E-D83F5E1FEAC1}"/>
              </a:ext>
            </a:extLst>
          </p:cNvPr>
          <p:cNvSpPr/>
          <p:nvPr/>
        </p:nvSpPr>
        <p:spPr>
          <a:xfrm>
            <a:off x="5121066" y="1763983"/>
            <a:ext cx="6566085" cy="4043398"/>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Template slide – add information </a:t>
            </a:r>
            <a:endParaRPr lang="en-GB" dirty="0"/>
          </a:p>
        </p:txBody>
      </p:sp>
      <p:sp>
        <p:nvSpPr>
          <p:cNvPr id="5" name="Rectangle: Rounded Corners 4">
            <a:extLst>
              <a:ext uri="{FF2B5EF4-FFF2-40B4-BE49-F238E27FC236}">
                <a16:creationId xmlns:a16="http://schemas.microsoft.com/office/drawing/2014/main" id="{B5680609-9B6B-5FE4-17E6-29CFD2E26ECC}"/>
              </a:ext>
            </a:extLst>
          </p:cNvPr>
          <p:cNvSpPr/>
          <p:nvPr/>
        </p:nvSpPr>
        <p:spPr>
          <a:xfrm>
            <a:off x="5118997" y="1582838"/>
            <a:ext cx="2358535" cy="373719"/>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Subheading</a:t>
            </a:r>
            <a:endParaRPr lang="en-US"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10915012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Title</a:t>
            </a:r>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345686" y="1513353"/>
            <a:ext cx="8177170" cy="4870711"/>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Template slide – add information </a:t>
            </a:r>
            <a:endParaRPr lang="en-GB" dirty="0"/>
          </a:p>
        </p:txBody>
      </p:sp>
      <p:sp>
        <p:nvSpPr>
          <p:cNvPr id="7" name="Rectangle: Rounded Corners 6">
            <a:extLst>
              <a:ext uri="{FF2B5EF4-FFF2-40B4-BE49-F238E27FC236}">
                <a16:creationId xmlns:a16="http://schemas.microsoft.com/office/drawing/2014/main" id="{BA0E32BA-D8F0-C467-0379-DAACEE06155C}"/>
              </a:ext>
            </a:extLst>
          </p:cNvPr>
          <p:cNvSpPr/>
          <p:nvPr/>
        </p:nvSpPr>
        <p:spPr>
          <a:xfrm>
            <a:off x="345687" y="1301451"/>
            <a:ext cx="2304106" cy="417261"/>
          </a:xfrm>
          <a:prstGeom prst="roundRect">
            <a:avLst>
              <a:gd name="adj" fmla="val 17668"/>
            </a:avLst>
          </a:prstGeom>
          <a:solidFill>
            <a:srgbClr val="C0004E"/>
          </a:solidFill>
          <a:ln>
            <a:solidFill>
              <a:srgbClr val="C0004E"/>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Subheading</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4" name="Rectangle: Rounded Corners 3">
            <a:extLst>
              <a:ext uri="{FF2B5EF4-FFF2-40B4-BE49-F238E27FC236}">
                <a16:creationId xmlns:a16="http://schemas.microsoft.com/office/drawing/2014/main" id="{0B7228E9-6B09-C7F7-4D2E-C57737147D6F}"/>
              </a:ext>
            </a:extLst>
          </p:cNvPr>
          <p:cNvSpPr/>
          <p:nvPr/>
        </p:nvSpPr>
        <p:spPr>
          <a:xfrm>
            <a:off x="8869199" y="1905238"/>
            <a:ext cx="2973799" cy="3836569"/>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Template slide – add information </a:t>
            </a:r>
            <a:endParaRPr lang="en-GB" dirty="0"/>
          </a:p>
        </p:txBody>
      </p:sp>
      <p:sp>
        <p:nvSpPr>
          <p:cNvPr id="8" name="Rectangle: Rounded Corners 7">
            <a:extLst>
              <a:ext uri="{FF2B5EF4-FFF2-40B4-BE49-F238E27FC236}">
                <a16:creationId xmlns:a16="http://schemas.microsoft.com/office/drawing/2014/main" id="{5AD8AF73-7019-21EB-8369-2049A4867AAD}"/>
              </a:ext>
            </a:extLst>
          </p:cNvPr>
          <p:cNvSpPr/>
          <p:nvPr/>
        </p:nvSpPr>
        <p:spPr>
          <a:xfrm>
            <a:off x="8869200" y="1715108"/>
            <a:ext cx="1836021" cy="417261"/>
          </a:xfrm>
          <a:prstGeom prst="roundRect">
            <a:avLst>
              <a:gd name="adj" fmla="val 17668"/>
            </a:avLst>
          </a:prstGeom>
          <a:solidFill>
            <a:srgbClr val="C0004E"/>
          </a:solidFill>
          <a:ln>
            <a:solidFill>
              <a:srgbClr val="C0004E"/>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Subheading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10512094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2" name="Rectangle: Rounded Corners 31">
            <a:extLst>
              <a:ext uri="{FF2B5EF4-FFF2-40B4-BE49-F238E27FC236}">
                <a16:creationId xmlns:a16="http://schemas.microsoft.com/office/drawing/2014/main" id="{7239720B-3CA5-FED4-449E-686825659E8C}"/>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4000" b="1" dirty="0">
                <a:solidFill>
                  <a:srgbClr val="FFFFFF"/>
                </a:solidFill>
                <a:latin typeface="Arial Rounded MT Bold"/>
                <a:cs typeface="Times New Roman"/>
              </a:rPr>
              <a:t>Welcome to </a:t>
            </a:r>
            <a:r>
              <a:rPr lang="en-US" sz="4000" b="1" i="1" dirty="0">
                <a:solidFill>
                  <a:srgbClr val="FF0000"/>
                </a:solidFill>
                <a:latin typeface="Arial Rounded MT Bold"/>
                <a:cs typeface="Times New Roman"/>
              </a:rPr>
              <a:t>add school name </a:t>
            </a:r>
            <a:endParaRPr lang="en-US" i="1" dirty="0">
              <a:solidFill>
                <a:srgbClr val="FF0000"/>
              </a:solidFill>
            </a:endParaRPr>
          </a:p>
        </p:txBody>
      </p:sp>
      <p:sp>
        <p:nvSpPr>
          <p:cNvPr id="12" name="Rectangle: Rounded Corners 11">
            <a:extLst>
              <a:ext uri="{FF2B5EF4-FFF2-40B4-BE49-F238E27FC236}">
                <a16:creationId xmlns:a16="http://schemas.microsoft.com/office/drawing/2014/main" id="{2942365A-B2A5-4500-B066-3BF0C7D34AAC}"/>
              </a:ext>
            </a:extLst>
          </p:cNvPr>
          <p:cNvSpPr/>
          <p:nvPr/>
        </p:nvSpPr>
        <p:spPr>
          <a:xfrm>
            <a:off x="7391899" y="1915197"/>
            <a:ext cx="3989968" cy="35048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i="1" dirty="0">
              <a:solidFill>
                <a:prstClr val="black"/>
              </a:solidFill>
              <a:latin typeface="Arial"/>
              <a:ea typeface="Tahoma"/>
              <a:cs typeface="Arial"/>
            </a:endParaRPr>
          </a:p>
          <a:p>
            <a:pPr algn="ctr">
              <a:defRPr/>
            </a:pPr>
            <a:r>
              <a:rPr lang="en-GB" sz="1600" i="1" kern="100" dirty="0">
                <a:solidFill>
                  <a:srgbClr val="FF0000"/>
                </a:solidFill>
                <a:latin typeface="Arial"/>
                <a:ea typeface="Tahoma"/>
                <a:cs typeface="Arial"/>
              </a:rPr>
              <a:t>Add school logo / image</a:t>
            </a:r>
            <a:endParaRPr lang="en-GB" sz="1600" i="1" dirty="0">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
        <p:nvSpPr>
          <p:cNvPr id="3" name="Rectangle: Rounded Corners 2">
            <a:extLst>
              <a:ext uri="{FF2B5EF4-FFF2-40B4-BE49-F238E27FC236}">
                <a16:creationId xmlns:a16="http://schemas.microsoft.com/office/drawing/2014/main" id="{140399E2-A76C-6C7A-53D6-934D4A33A1AE}"/>
              </a:ext>
            </a:extLst>
          </p:cNvPr>
          <p:cNvSpPr/>
          <p:nvPr/>
        </p:nvSpPr>
        <p:spPr>
          <a:xfrm>
            <a:off x="755894" y="1818412"/>
            <a:ext cx="5727885" cy="3945426"/>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welcome information e.g. brief info on the school, ethos, aims, vision etc </a:t>
            </a:r>
          </a:p>
        </p:txBody>
      </p:sp>
      <p:sp>
        <p:nvSpPr>
          <p:cNvPr id="4" name="Rectangle: Rounded Corners 3">
            <a:extLst>
              <a:ext uri="{FF2B5EF4-FFF2-40B4-BE49-F238E27FC236}">
                <a16:creationId xmlns:a16="http://schemas.microsoft.com/office/drawing/2014/main" id="{55413ED5-C81B-1C0A-B3B5-7F5265701722}"/>
              </a:ext>
            </a:extLst>
          </p:cNvPr>
          <p:cNvSpPr/>
          <p:nvPr/>
        </p:nvSpPr>
        <p:spPr>
          <a:xfrm>
            <a:off x="753825" y="1713467"/>
            <a:ext cx="2870163" cy="406376"/>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rgbClr val="FF0000"/>
                </a:solidFill>
                <a:latin typeface="Arial Rounded MT Bold"/>
                <a:ea typeface="Tahoma"/>
                <a:cs typeface="Arial"/>
              </a:rPr>
              <a:t>Add school name </a:t>
            </a:r>
            <a:endParaRPr lang="en-US" i="1"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34145126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Armed Forces Friendly Schools Cymru</a:t>
            </a:r>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4395171" y="1295638"/>
            <a:ext cx="3398343" cy="4870712"/>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endParaRPr lang="en-GB" sz="1600" dirty="0">
              <a:solidFill>
                <a:schemeClr val="tx1"/>
              </a:solidFill>
              <a:latin typeface="Arial"/>
              <a:ea typeface="Tahoma"/>
              <a:cs typeface="Arial"/>
            </a:endParaRPr>
          </a:p>
          <a:p>
            <a:pPr>
              <a:defRPr/>
            </a:pPr>
            <a:r>
              <a:rPr lang="en-GB" sz="1600" dirty="0">
                <a:solidFill>
                  <a:schemeClr val="tx1"/>
                </a:solidFill>
                <a:latin typeface="Arial"/>
                <a:ea typeface="Tahoma"/>
                <a:cs typeface="Arial"/>
              </a:rPr>
              <a:t>The objectives of the Armed Forces Friendly Schools Cymru status is to embed good practice for supporting Service children, create a positive environment for Service children to share their experiences and encourage schools to become more engaged with their Armed Forces community. </a:t>
            </a:r>
          </a:p>
          <a:p>
            <a:pPr>
              <a:defRPr/>
            </a:pPr>
            <a:endParaRPr lang="en-GB" sz="1600" dirty="0">
              <a:solidFill>
                <a:schemeClr val="tx1"/>
              </a:solidFill>
              <a:latin typeface="Arial"/>
              <a:ea typeface="Tahoma"/>
              <a:cs typeface="Arial"/>
            </a:endParaRPr>
          </a:p>
          <a:p>
            <a:pPr algn="ctr">
              <a:defRPr/>
            </a:pPr>
            <a:r>
              <a:rPr lang="en-GB" sz="1600" b="1" i="1" dirty="0">
                <a:solidFill>
                  <a:srgbClr val="FF0000"/>
                </a:solidFill>
                <a:latin typeface="Arial"/>
                <a:ea typeface="Tahoma"/>
                <a:cs typeface="Arial"/>
              </a:rPr>
              <a:t>Name of school</a:t>
            </a:r>
            <a:r>
              <a:rPr lang="en-GB" sz="1600" b="1" dirty="0">
                <a:solidFill>
                  <a:schemeClr val="tx1"/>
                </a:solidFill>
                <a:latin typeface="Arial"/>
                <a:ea typeface="Tahoma"/>
                <a:cs typeface="Arial"/>
              </a:rPr>
              <a:t> is a </a:t>
            </a:r>
            <a:r>
              <a:rPr lang="en-GB" sz="1600" b="1" i="1" dirty="0">
                <a:solidFill>
                  <a:srgbClr val="FF0000"/>
                </a:solidFill>
                <a:latin typeface="Arial"/>
                <a:ea typeface="Tahoma"/>
                <a:cs typeface="Arial"/>
              </a:rPr>
              <a:t>Bronze/Silver/Gold</a:t>
            </a:r>
            <a:r>
              <a:rPr lang="en-GB" sz="1600" b="1" dirty="0">
                <a:solidFill>
                  <a:schemeClr val="tx1"/>
                </a:solidFill>
                <a:latin typeface="Arial"/>
                <a:ea typeface="Tahoma"/>
                <a:cs typeface="Arial"/>
              </a:rPr>
              <a:t> Armed Forces Friendly </a:t>
            </a:r>
            <a:r>
              <a:rPr lang="en-GB" sz="1600" b="1">
                <a:solidFill>
                  <a:schemeClr val="tx1"/>
                </a:solidFill>
                <a:latin typeface="Arial"/>
                <a:ea typeface="Tahoma"/>
                <a:cs typeface="Arial"/>
              </a:rPr>
              <a:t>School Cymru</a:t>
            </a:r>
            <a:endParaRPr lang="en-GB" sz="1600" dirty="0">
              <a:solidFill>
                <a:schemeClr val="tx1"/>
              </a:solidFill>
              <a:latin typeface="Arial"/>
              <a:ea typeface="Tahoma"/>
              <a:cs typeface="Arial"/>
            </a:endParaRPr>
          </a:p>
          <a:p>
            <a:pPr>
              <a:defRPr/>
            </a:pPr>
            <a:endParaRPr lang="en-GB" sz="1600" dirty="0">
              <a:solidFill>
                <a:schemeClr val="tx1"/>
              </a:solidFill>
              <a:latin typeface="Arial"/>
              <a:ea typeface="Tahoma"/>
              <a:cs typeface="Arial"/>
            </a:endParaRPr>
          </a:p>
        </p:txBody>
      </p:sp>
      <p:sp>
        <p:nvSpPr>
          <p:cNvPr id="5" name="Rectangle: Rounded Corners 4">
            <a:extLst>
              <a:ext uri="{FF2B5EF4-FFF2-40B4-BE49-F238E27FC236}">
                <a16:creationId xmlns:a16="http://schemas.microsoft.com/office/drawing/2014/main" id="{13465D47-1568-9237-F523-4799EB0DD92C}"/>
              </a:ext>
            </a:extLst>
          </p:cNvPr>
          <p:cNvSpPr/>
          <p:nvPr/>
        </p:nvSpPr>
        <p:spPr>
          <a:xfrm>
            <a:off x="8442101" y="1416938"/>
            <a:ext cx="3271511" cy="4125362"/>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ctr"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algn="ctr">
              <a:defRPr/>
            </a:pPr>
            <a:r>
              <a:rPr lang="en-GB" sz="1600" i="1" kern="100" dirty="0">
                <a:solidFill>
                  <a:srgbClr val="FF0000"/>
                </a:solidFill>
                <a:latin typeface="Arial"/>
                <a:ea typeface="Tahoma"/>
                <a:cs typeface="Arial"/>
              </a:rPr>
              <a:t>Add images </a:t>
            </a:r>
            <a:endParaRPr lang="en-GB" sz="1600" i="1">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pic>
        <p:nvPicPr>
          <p:cNvPr id="4" name="Picture 3" descr="A black background with a flower and a circle of colorful beads&#10;&#10;Description automatically generated with medium confidence">
            <a:extLst>
              <a:ext uri="{FF2B5EF4-FFF2-40B4-BE49-F238E27FC236}">
                <a16:creationId xmlns:a16="http://schemas.microsoft.com/office/drawing/2014/main" id="{17EB2940-92D7-689C-5304-E4107EFBD37A}"/>
              </a:ext>
            </a:extLst>
          </p:cNvPr>
          <p:cNvPicPr>
            <a:picLocks noChangeAspect="1"/>
          </p:cNvPicPr>
          <p:nvPr/>
        </p:nvPicPr>
        <p:blipFill>
          <a:blip r:embed="rId3"/>
          <a:stretch>
            <a:fillRect/>
          </a:stretch>
        </p:blipFill>
        <p:spPr>
          <a:xfrm>
            <a:off x="602797" y="1441677"/>
            <a:ext cx="3143250" cy="4238625"/>
          </a:xfrm>
          <a:prstGeom prst="rect">
            <a:avLst/>
          </a:prstGeom>
        </p:spPr>
      </p:pic>
    </p:spTree>
    <p:extLst>
      <p:ext uri="{BB962C8B-B14F-4D97-AF65-F5344CB8AC3E}">
        <p14:creationId xmlns:p14="http://schemas.microsoft.com/office/powerpoint/2010/main" val="3418944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99427E04-9E2D-736C-AE6D-816BEE6BD2EF}"/>
              </a:ext>
            </a:extLst>
          </p:cNvPr>
          <p:cNvSpPr/>
          <p:nvPr/>
        </p:nvSpPr>
        <p:spPr>
          <a:xfrm>
            <a:off x="188861" y="188095"/>
            <a:ext cx="11832810" cy="749398"/>
          </a:xfrm>
          <a:prstGeom prst="roundRect">
            <a:avLst/>
          </a:prstGeom>
          <a:solidFill>
            <a:srgbClr val="5DAE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Getting to and from school</a:t>
            </a:r>
            <a:endParaRPr lang="en-US" dirty="0"/>
          </a:p>
        </p:txBody>
      </p:sp>
      <p:sp>
        <p:nvSpPr>
          <p:cNvPr id="9" name="Rectangle: Rounded Corners 8">
            <a:extLst>
              <a:ext uri="{FF2B5EF4-FFF2-40B4-BE49-F238E27FC236}">
                <a16:creationId xmlns:a16="http://schemas.microsoft.com/office/drawing/2014/main" id="{3B05B27F-7FCF-D05F-51AA-0478D23B877C}"/>
              </a:ext>
            </a:extLst>
          </p:cNvPr>
          <p:cNvSpPr/>
          <p:nvPr/>
        </p:nvSpPr>
        <p:spPr>
          <a:xfrm>
            <a:off x="773898" y="1661542"/>
            <a:ext cx="5727885" cy="3945426"/>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information on travel to and from your school </a:t>
            </a: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e.g. </a:t>
            </a: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If travelling to school: </a:t>
            </a:r>
          </a:p>
          <a:p>
            <a:pPr>
              <a:defRPr/>
            </a:pPr>
            <a:endParaRPr lang="en-GB" sz="1600" i="1" dirty="0">
              <a:solidFill>
                <a:srgbClr val="FF0000"/>
              </a:solidFill>
              <a:latin typeface="Arial"/>
              <a:ea typeface="Tahoma"/>
              <a:cs typeface="Arial"/>
            </a:endParaRPr>
          </a:p>
          <a:p>
            <a:pPr marL="285750" indent="-285750">
              <a:buFont typeface="Arial"/>
              <a:buChar char="•"/>
              <a:defRPr/>
            </a:pPr>
            <a:r>
              <a:rPr lang="en-GB" sz="1600" i="1" dirty="0">
                <a:solidFill>
                  <a:srgbClr val="FF0000"/>
                </a:solidFill>
                <a:latin typeface="Arial"/>
                <a:ea typeface="Tahoma"/>
                <a:cs typeface="Arial"/>
              </a:rPr>
              <a:t>by car you can get dropped off (add details) </a:t>
            </a:r>
          </a:p>
          <a:p>
            <a:pPr marL="285750" indent="-285750">
              <a:buFont typeface="Arial"/>
              <a:buChar char="•"/>
              <a:defRPr/>
            </a:pPr>
            <a:r>
              <a:rPr lang="en-GB" sz="1600" i="1" dirty="0">
                <a:solidFill>
                  <a:srgbClr val="FF0000"/>
                </a:solidFill>
                <a:latin typeface="Arial"/>
                <a:ea typeface="Tahoma"/>
                <a:cs typeface="Arial"/>
              </a:rPr>
              <a:t>by foot you can enter the school via (add details)</a:t>
            </a:r>
          </a:p>
          <a:p>
            <a:pPr marL="285750" indent="-285750">
              <a:buFont typeface="Arial"/>
              <a:buChar char="•"/>
              <a:defRPr/>
            </a:pPr>
            <a:r>
              <a:rPr lang="en-GB" sz="1600" i="1" dirty="0">
                <a:solidFill>
                  <a:srgbClr val="FF0000"/>
                </a:solidFill>
                <a:latin typeface="Arial"/>
                <a:ea typeface="Tahoma"/>
                <a:cs typeface="Arial"/>
              </a:rPr>
              <a:t>by bike remember you will need a helmet and lock. You can leave your bike (add details) </a:t>
            </a:r>
          </a:p>
          <a:p>
            <a:pPr marL="285750" indent="-285750">
              <a:buFont typeface="Arial"/>
              <a:buChar char="•"/>
              <a:defRPr/>
            </a:pPr>
            <a:r>
              <a:rPr lang="en-GB" sz="1600" i="1" dirty="0">
                <a:solidFill>
                  <a:srgbClr val="FF0000"/>
                </a:solidFill>
                <a:latin typeface="Arial"/>
                <a:ea typeface="Tahoma"/>
                <a:cs typeface="Arial"/>
              </a:rPr>
              <a:t>by bus (add details) </a:t>
            </a:r>
          </a:p>
        </p:txBody>
      </p:sp>
      <p:sp>
        <p:nvSpPr>
          <p:cNvPr id="10" name="Rectangle: Rounded Corners 9">
            <a:extLst>
              <a:ext uri="{FF2B5EF4-FFF2-40B4-BE49-F238E27FC236}">
                <a16:creationId xmlns:a16="http://schemas.microsoft.com/office/drawing/2014/main" id="{44D2C57F-BF04-EB4B-AEF4-48CB9449925D}"/>
              </a:ext>
            </a:extLst>
          </p:cNvPr>
          <p:cNvSpPr/>
          <p:nvPr/>
        </p:nvSpPr>
        <p:spPr>
          <a:xfrm>
            <a:off x="773899" y="1546717"/>
            <a:ext cx="2459969" cy="373966"/>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Bus, bike, walk, car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5" name="Rectangle: Rounded Corners 4">
            <a:extLst>
              <a:ext uri="{FF2B5EF4-FFF2-40B4-BE49-F238E27FC236}">
                <a16:creationId xmlns:a16="http://schemas.microsoft.com/office/drawing/2014/main" id="{345847DA-8626-C614-79EC-1F27F5A7493F}"/>
              </a:ext>
            </a:extLst>
          </p:cNvPr>
          <p:cNvSpPr/>
          <p:nvPr/>
        </p:nvSpPr>
        <p:spPr>
          <a:xfrm>
            <a:off x="7391899" y="1817226"/>
            <a:ext cx="3989968" cy="3504877"/>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i="1" dirty="0">
              <a:solidFill>
                <a:prstClr val="black"/>
              </a:solidFill>
              <a:latin typeface="Arial"/>
              <a:ea typeface="Tahoma"/>
              <a:cs typeface="Arial"/>
            </a:endParaRPr>
          </a:p>
          <a:p>
            <a:pPr algn="ctr">
              <a:defRPr/>
            </a:pPr>
            <a:r>
              <a:rPr lang="en-GB" sz="1600" i="1" kern="100" dirty="0">
                <a:solidFill>
                  <a:srgbClr val="FF0000"/>
                </a:solidFill>
                <a:latin typeface="Arial"/>
                <a:ea typeface="Tahoma"/>
                <a:cs typeface="Arial"/>
              </a:rPr>
              <a:t>Add image</a:t>
            </a:r>
            <a:endParaRPr lang="en-GB" sz="1600" i="1" dirty="0">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Tree>
    <p:extLst>
      <p:ext uri="{BB962C8B-B14F-4D97-AF65-F5344CB8AC3E}">
        <p14:creationId xmlns:p14="http://schemas.microsoft.com/office/powerpoint/2010/main" val="33570364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2" name="Rectangle: Rounded Corners 31">
            <a:extLst>
              <a:ext uri="{FF2B5EF4-FFF2-40B4-BE49-F238E27FC236}">
                <a16:creationId xmlns:a16="http://schemas.microsoft.com/office/drawing/2014/main" id="{7239720B-3CA5-FED4-449E-686825659E8C}"/>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4000" b="1" dirty="0">
                <a:solidFill>
                  <a:srgbClr val="FFFFFF"/>
                </a:solidFill>
                <a:latin typeface="Arial Rounded MT Bold"/>
                <a:cs typeface="Times New Roman"/>
              </a:rPr>
              <a:t>Getting to places on time</a:t>
            </a:r>
            <a:endParaRPr lang="en-US" sz="4000" b="1" i="1" dirty="0">
              <a:solidFill>
                <a:srgbClr val="FF0000"/>
              </a:solidFill>
              <a:latin typeface="Arial Rounded MT Bold"/>
              <a:cs typeface="Times New Roman"/>
            </a:endParaRPr>
          </a:p>
        </p:txBody>
      </p:sp>
      <p:sp>
        <p:nvSpPr>
          <p:cNvPr id="3" name="Rectangle: Rounded Corners 2">
            <a:extLst>
              <a:ext uri="{FF2B5EF4-FFF2-40B4-BE49-F238E27FC236}">
                <a16:creationId xmlns:a16="http://schemas.microsoft.com/office/drawing/2014/main" id="{140399E2-A76C-6C7A-53D6-934D4A33A1AE}"/>
              </a:ext>
            </a:extLst>
          </p:cNvPr>
          <p:cNvSpPr/>
          <p:nvPr/>
        </p:nvSpPr>
        <p:spPr>
          <a:xfrm>
            <a:off x="723237" y="1437412"/>
            <a:ext cx="3877314" cy="4696540"/>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information on school times here e.g. </a:t>
            </a: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Registration </a:t>
            </a:r>
          </a:p>
          <a:p>
            <a:pPr>
              <a:defRPr/>
            </a:pPr>
            <a:r>
              <a:rPr lang="en-GB" sz="1600" i="1" dirty="0">
                <a:solidFill>
                  <a:srgbClr val="FF0000"/>
                </a:solidFill>
                <a:latin typeface="Arial"/>
                <a:ea typeface="Tahoma"/>
                <a:cs typeface="Arial"/>
              </a:rPr>
              <a:t>Lesson 1</a:t>
            </a:r>
          </a:p>
          <a:p>
            <a:pPr>
              <a:defRPr/>
            </a:pPr>
            <a:r>
              <a:rPr lang="en-GB" sz="1600" i="1">
                <a:solidFill>
                  <a:srgbClr val="FF0000"/>
                </a:solidFill>
                <a:latin typeface="Arial"/>
                <a:ea typeface="Tahoma"/>
                <a:cs typeface="Arial"/>
              </a:rPr>
              <a:t>Lesson 2</a:t>
            </a:r>
          </a:p>
          <a:p>
            <a:pPr>
              <a:defRPr/>
            </a:pPr>
            <a:r>
              <a:rPr lang="en-GB" sz="1600" i="1" dirty="0">
                <a:solidFill>
                  <a:srgbClr val="FF0000"/>
                </a:solidFill>
                <a:latin typeface="Arial"/>
                <a:ea typeface="Tahoma"/>
                <a:cs typeface="Arial"/>
              </a:rPr>
              <a:t>Break </a:t>
            </a:r>
          </a:p>
          <a:p>
            <a:pPr>
              <a:defRPr/>
            </a:pPr>
            <a:r>
              <a:rPr lang="en-GB" sz="1600" i="1" dirty="0">
                <a:solidFill>
                  <a:srgbClr val="FF0000"/>
                </a:solidFill>
                <a:latin typeface="Arial"/>
                <a:ea typeface="Tahoma"/>
                <a:cs typeface="Arial"/>
              </a:rPr>
              <a:t>Lesson 3 </a:t>
            </a:r>
          </a:p>
          <a:p>
            <a:pPr>
              <a:defRPr/>
            </a:pPr>
            <a:r>
              <a:rPr lang="en-GB" sz="1600" i="1" dirty="0">
                <a:solidFill>
                  <a:srgbClr val="FF0000"/>
                </a:solidFill>
                <a:latin typeface="Arial"/>
                <a:ea typeface="Tahoma"/>
                <a:cs typeface="Arial"/>
              </a:rPr>
              <a:t>Lesson 4 </a:t>
            </a:r>
          </a:p>
          <a:p>
            <a:pPr>
              <a:defRPr/>
            </a:pPr>
            <a:r>
              <a:rPr lang="en-GB" sz="1600" i="1">
                <a:solidFill>
                  <a:srgbClr val="FF0000"/>
                </a:solidFill>
                <a:latin typeface="Arial"/>
                <a:ea typeface="Tahoma"/>
                <a:cs typeface="Arial"/>
              </a:rPr>
              <a:t>Lunch </a:t>
            </a:r>
          </a:p>
          <a:p>
            <a:pPr>
              <a:defRPr/>
            </a:pPr>
            <a:r>
              <a:rPr lang="en-GB" sz="1600" i="1" dirty="0">
                <a:solidFill>
                  <a:srgbClr val="FF0000"/>
                </a:solidFill>
                <a:latin typeface="Arial"/>
                <a:ea typeface="Tahoma"/>
                <a:cs typeface="Arial"/>
              </a:rPr>
              <a:t>Lesson 5 </a:t>
            </a:r>
          </a:p>
          <a:p>
            <a:pPr>
              <a:defRPr/>
            </a:pPr>
            <a:r>
              <a:rPr lang="en-GB" sz="1600" i="1" dirty="0">
                <a:solidFill>
                  <a:srgbClr val="FF0000"/>
                </a:solidFill>
                <a:latin typeface="Arial"/>
                <a:ea typeface="Tahoma"/>
                <a:cs typeface="Arial"/>
              </a:rPr>
              <a:t>Lesson 6 </a:t>
            </a:r>
          </a:p>
          <a:p>
            <a:pPr>
              <a:defRPr/>
            </a:pPr>
            <a:r>
              <a:rPr lang="en-GB" sz="1600" i="1" dirty="0">
                <a:solidFill>
                  <a:srgbClr val="FF0000"/>
                </a:solidFill>
                <a:latin typeface="Arial"/>
                <a:ea typeface="Tahoma"/>
                <a:cs typeface="Arial"/>
              </a:rPr>
              <a:t>Home time </a:t>
            </a:r>
          </a:p>
          <a:p>
            <a:pPr>
              <a:defRPr/>
            </a:pPr>
            <a:r>
              <a:rPr lang="en-GB" sz="1600" i="1" dirty="0">
                <a:solidFill>
                  <a:srgbClr val="FF0000"/>
                </a:solidFill>
                <a:latin typeface="Arial"/>
                <a:ea typeface="Tahoma"/>
                <a:cs typeface="Arial"/>
              </a:rPr>
              <a:t>After School clubs</a:t>
            </a:r>
          </a:p>
        </p:txBody>
      </p:sp>
      <p:sp>
        <p:nvSpPr>
          <p:cNvPr id="4" name="Rectangle: Rounded Corners 3">
            <a:extLst>
              <a:ext uri="{FF2B5EF4-FFF2-40B4-BE49-F238E27FC236}">
                <a16:creationId xmlns:a16="http://schemas.microsoft.com/office/drawing/2014/main" id="{55413ED5-C81B-1C0A-B3B5-7F5265701722}"/>
              </a:ext>
            </a:extLst>
          </p:cNvPr>
          <p:cNvSpPr/>
          <p:nvPr/>
        </p:nvSpPr>
        <p:spPr>
          <a:xfrm>
            <a:off x="721168" y="1332467"/>
            <a:ext cx="1792478" cy="428147"/>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School times </a:t>
            </a:r>
            <a:endParaRPr lang="en-US" i="1"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2" name="Rectangle: Rounded Corners 1">
            <a:extLst>
              <a:ext uri="{FF2B5EF4-FFF2-40B4-BE49-F238E27FC236}">
                <a16:creationId xmlns:a16="http://schemas.microsoft.com/office/drawing/2014/main" id="{D82AAC94-30D0-1D52-BE0E-D83F5E1FEAC1}"/>
              </a:ext>
            </a:extLst>
          </p:cNvPr>
          <p:cNvSpPr/>
          <p:nvPr/>
        </p:nvSpPr>
        <p:spPr>
          <a:xfrm>
            <a:off x="5121066" y="1763983"/>
            <a:ext cx="6566085" cy="4043398"/>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example timetable</a:t>
            </a:r>
          </a:p>
        </p:txBody>
      </p:sp>
      <p:sp>
        <p:nvSpPr>
          <p:cNvPr id="5" name="Rectangle: Rounded Corners 4">
            <a:extLst>
              <a:ext uri="{FF2B5EF4-FFF2-40B4-BE49-F238E27FC236}">
                <a16:creationId xmlns:a16="http://schemas.microsoft.com/office/drawing/2014/main" id="{B5680609-9B6B-5FE4-17E6-29CFD2E26ECC}"/>
              </a:ext>
            </a:extLst>
          </p:cNvPr>
          <p:cNvSpPr/>
          <p:nvPr/>
        </p:nvSpPr>
        <p:spPr>
          <a:xfrm>
            <a:off x="5118997" y="1582838"/>
            <a:ext cx="2358535" cy="373719"/>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Example timetable</a:t>
            </a:r>
            <a:endParaRPr lang="en-US"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9411336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Getting lost (primary)</a:t>
            </a:r>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345686" y="1513353"/>
            <a:ext cx="8177170" cy="4870711"/>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image of school map</a:t>
            </a:r>
            <a:endParaRPr lang="en-GB" sz="1600" i="1" dirty="0">
              <a:solidFill>
                <a:srgbClr val="000000"/>
              </a:solidFill>
              <a:latin typeface="Arial"/>
              <a:ea typeface="Tahoma"/>
              <a:cs typeface="Arial"/>
            </a:endParaRPr>
          </a:p>
        </p:txBody>
      </p:sp>
      <p:sp>
        <p:nvSpPr>
          <p:cNvPr id="7" name="Rectangle: Rounded Corners 6">
            <a:extLst>
              <a:ext uri="{FF2B5EF4-FFF2-40B4-BE49-F238E27FC236}">
                <a16:creationId xmlns:a16="http://schemas.microsoft.com/office/drawing/2014/main" id="{BA0E32BA-D8F0-C467-0379-DAACEE06155C}"/>
              </a:ext>
            </a:extLst>
          </p:cNvPr>
          <p:cNvSpPr/>
          <p:nvPr/>
        </p:nvSpPr>
        <p:spPr>
          <a:xfrm>
            <a:off x="345687" y="1301451"/>
            <a:ext cx="2304106" cy="417261"/>
          </a:xfrm>
          <a:prstGeom prst="roundRect">
            <a:avLst>
              <a:gd name="adj" fmla="val 17668"/>
            </a:avLst>
          </a:prstGeom>
          <a:solidFill>
            <a:srgbClr val="C0004E"/>
          </a:solidFill>
          <a:ln>
            <a:solidFill>
              <a:srgbClr val="C0004E"/>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School map</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4" name="Rectangle: Rounded Corners 3">
            <a:extLst>
              <a:ext uri="{FF2B5EF4-FFF2-40B4-BE49-F238E27FC236}">
                <a16:creationId xmlns:a16="http://schemas.microsoft.com/office/drawing/2014/main" id="{0B7228E9-6B09-C7F7-4D2E-C57737147D6F}"/>
              </a:ext>
            </a:extLst>
          </p:cNvPr>
          <p:cNvSpPr/>
          <p:nvPr/>
        </p:nvSpPr>
        <p:spPr>
          <a:xfrm>
            <a:off x="8869199" y="1905238"/>
            <a:ext cx="2973799" cy="3836569"/>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the main classroom / image </a:t>
            </a:r>
            <a:endParaRPr lang="en-GB" sz="1600" i="1" dirty="0">
              <a:solidFill>
                <a:srgbClr val="000000"/>
              </a:solidFill>
              <a:latin typeface="Arial"/>
              <a:ea typeface="Tahoma"/>
              <a:cs typeface="Arial"/>
            </a:endParaRPr>
          </a:p>
        </p:txBody>
      </p:sp>
      <p:sp>
        <p:nvSpPr>
          <p:cNvPr id="8" name="Rectangle: Rounded Corners 7">
            <a:extLst>
              <a:ext uri="{FF2B5EF4-FFF2-40B4-BE49-F238E27FC236}">
                <a16:creationId xmlns:a16="http://schemas.microsoft.com/office/drawing/2014/main" id="{5AD8AF73-7019-21EB-8369-2049A4867AAD}"/>
              </a:ext>
            </a:extLst>
          </p:cNvPr>
          <p:cNvSpPr/>
          <p:nvPr/>
        </p:nvSpPr>
        <p:spPr>
          <a:xfrm>
            <a:off x="8869200" y="1715108"/>
            <a:ext cx="1836021" cy="417261"/>
          </a:xfrm>
          <a:prstGeom prst="roundRect">
            <a:avLst>
              <a:gd name="adj" fmla="val 17668"/>
            </a:avLst>
          </a:prstGeom>
          <a:solidFill>
            <a:srgbClr val="C0004E"/>
          </a:solidFill>
          <a:ln>
            <a:solidFill>
              <a:srgbClr val="C0004E"/>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My classroom</a:t>
            </a:r>
            <a:endParaRPr lang="en-US" dirty="0">
              <a:solidFill>
                <a:schemeClr val="bg1"/>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19383650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307F0505-9E4C-1E6A-A82F-760C4E69E56B}"/>
              </a:ext>
            </a:extLst>
          </p:cNvPr>
          <p:cNvSpPr/>
          <p:nvPr/>
        </p:nvSpPr>
        <p:spPr>
          <a:xfrm>
            <a:off x="188861" y="188095"/>
            <a:ext cx="11832810" cy="749398"/>
          </a:xfrm>
          <a:prstGeom prst="roundRect">
            <a:avLst/>
          </a:prstGeom>
          <a:solidFill>
            <a:srgbClr val="C0004E"/>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Getting lost (secondary)</a:t>
            </a:r>
          </a:p>
        </p:txBody>
      </p:sp>
      <p:sp>
        <p:nvSpPr>
          <p:cNvPr id="3" name="Rectangle: Rounded Corners 2">
            <a:extLst>
              <a:ext uri="{FF2B5EF4-FFF2-40B4-BE49-F238E27FC236}">
                <a16:creationId xmlns:a16="http://schemas.microsoft.com/office/drawing/2014/main" id="{2EB8C583-5523-324F-DCFE-2E70875D61C9}"/>
              </a:ext>
            </a:extLst>
          </p:cNvPr>
          <p:cNvSpPr/>
          <p:nvPr/>
        </p:nvSpPr>
        <p:spPr>
          <a:xfrm>
            <a:off x="345686" y="1513353"/>
            <a:ext cx="8177170" cy="4870711"/>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image of school map</a:t>
            </a:r>
            <a:endParaRPr lang="en-GB" sz="1600" i="1" dirty="0">
              <a:solidFill>
                <a:srgbClr val="000000"/>
              </a:solidFill>
              <a:latin typeface="Arial"/>
              <a:ea typeface="Tahoma"/>
              <a:cs typeface="Arial"/>
            </a:endParaRPr>
          </a:p>
        </p:txBody>
      </p:sp>
      <p:sp>
        <p:nvSpPr>
          <p:cNvPr id="7" name="Rectangle: Rounded Corners 6">
            <a:extLst>
              <a:ext uri="{FF2B5EF4-FFF2-40B4-BE49-F238E27FC236}">
                <a16:creationId xmlns:a16="http://schemas.microsoft.com/office/drawing/2014/main" id="{BA0E32BA-D8F0-C467-0379-DAACEE06155C}"/>
              </a:ext>
            </a:extLst>
          </p:cNvPr>
          <p:cNvSpPr/>
          <p:nvPr/>
        </p:nvSpPr>
        <p:spPr>
          <a:xfrm>
            <a:off x="345687" y="1301451"/>
            <a:ext cx="2304106" cy="417261"/>
          </a:xfrm>
          <a:prstGeom prst="roundRect">
            <a:avLst>
              <a:gd name="adj" fmla="val 17668"/>
            </a:avLst>
          </a:prstGeom>
          <a:solidFill>
            <a:srgbClr val="C0004E"/>
          </a:solidFill>
          <a:ln>
            <a:solidFill>
              <a:srgbClr val="C0004E"/>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School map</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4" name="Rectangle: Rounded Corners 3">
            <a:extLst>
              <a:ext uri="{FF2B5EF4-FFF2-40B4-BE49-F238E27FC236}">
                <a16:creationId xmlns:a16="http://schemas.microsoft.com/office/drawing/2014/main" id="{0B7228E9-6B09-C7F7-4D2E-C57737147D6F}"/>
              </a:ext>
            </a:extLst>
          </p:cNvPr>
          <p:cNvSpPr/>
          <p:nvPr/>
        </p:nvSpPr>
        <p:spPr>
          <a:xfrm>
            <a:off x="8869199" y="1905238"/>
            <a:ext cx="2973799" cy="3836569"/>
          </a:xfrm>
          <a:prstGeom prst="roundRect">
            <a:avLst>
              <a:gd name="adj" fmla="val 17668"/>
            </a:avLst>
          </a:prstGeom>
          <a:solidFill>
            <a:srgbClr val="C0004E">
              <a:alpha val="25098"/>
            </a:srgbClr>
          </a:solidFill>
          <a:ln w="28575">
            <a:solidFill>
              <a:srgbClr val="C0004E"/>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a:p>
            <a:pPr>
              <a:defRPr/>
            </a:pPr>
            <a:r>
              <a:rPr lang="en-GB" sz="1600" i="1" dirty="0">
                <a:solidFill>
                  <a:srgbClr val="FF0000"/>
                </a:solidFill>
                <a:latin typeface="Arial"/>
                <a:ea typeface="Tahoma"/>
                <a:cs typeface="Arial"/>
              </a:rPr>
              <a:t>Add information on important rooms e.g. form room, pastoral etc</a:t>
            </a:r>
          </a:p>
        </p:txBody>
      </p:sp>
      <p:sp>
        <p:nvSpPr>
          <p:cNvPr id="8" name="Rectangle: Rounded Corners 7">
            <a:extLst>
              <a:ext uri="{FF2B5EF4-FFF2-40B4-BE49-F238E27FC236}">
                <a16:creationId xmlns:a16="http://schemas.microsoft.com/office/drawing/2014/main" id="{5AD8AF73-7019-21EB-8369-2049A4867AAD}"/>
              </a:ext>
            </a:extLst>
          </p:cNvPr>
          <p:cNvSpPr/>
          <p:nvPr/>
        </p:nvSpPr>
        <p:spPr>
          <a:xfrm>
            <a:off x="8869200" y="1715108"/>
            <a:ext cx="1836021" cy="417261"/>
          </a:xfrm>
          <a:prstGeom prst="roundRect">
            <a:avLst>
              <a:gd name="adj" fmla="val 17668"/>
            </a:avLst>
          </a:prstGeom>
          <a:solidFill>
            <a:srgbClr val="C0004E"/>
          </a:solidFill>
          <a:ln>
            <a:solidFill>
              <a:srgbClr val="C0004E"/>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Rooms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17677194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2" name="Rectangle: Rounded Corners 1">
            <a:extLst>
              <a:ext uri="{FF2B5EF4-FFF2-40B4-BE49-F238E27FC236}">
                <a16:creationId xmlns:a16="http://schemas.microsoft.com/office/drawing/2014/main" id="{99427E04-9E2D-736C-AE6D-816BEE6BD2EF}"/>
              </a:ext>
            </a:extLst>
          </p:cNvPr>
          <p:cNvSpPr/>
          <p:nvPr/>
        </p:nvSpPr>
        <p:spPr>
          <a:xfrm>
            <a:off x="188861" y="188095"/>
            <a:ext cx="11832810" cy="749398"/>
          </a:xfrm>
          <a:prstGeom prst="roundRect">
            <a:avLst/>
          </a:prstGeom>
          <a:solidFill>
            <a:srgbClr val="5DAEFF"/>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107000"/>
              </a:lnSpc>
              <a:spcAft>
                <a:spcPts val="800"/>
              </a:spcAft>
            </a:pPr>
            <a:r>
              <a:rPr lang="en-GB" sz="4000" b="1" dirty="0">
                <a:solidFill>
                  <a:srgbClr val="FFFFFF"/>
                </a:solidFill>
                <a:latin typeface="Arial Rounded MT Bold"/>
                <a:cs typeface="Times New Roman"/>
              </a:rPr>
              <a:t>Breaks and lunch</a:t>
            </a:r>
            <a:endParaRPr lang="en-US" dirty="0"/>
          </a:p>
        </p:txBody>
      </p:sp>
      <p:sp>
        <p:nvSpPr>
          <p:cNvPr id="9" name="Rectangle: Rounded Corners 8">
            <a:extLst>
              <a:ext uri="{FF2B5EF4-FFF2-40B4-BE49-F238E27FC236}">
                <a16:creationId xmlns:a16="http://schemas.microsoft.com/office/drawing/2014/main" id="{3B05B27F-7FCF-D05F-51AA-0478D23B877C}"/>
              </a:ext>
            </a:extLst>
          </p:cNvPr>
          <p:cNvSpPr/>
          <p:nvPr/>
        </p:nvSpPr>
        <p:spPr>
          <a:xfrm>
            <a:off x="358262" y="3817655"/>
            <a:ext cx="4584886" cy="2811087"/>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Add information on the different areas open e.g. playground, library etc </a:t>
            </a:r>
          </a:p>
          <a:p>
            <a:pPr>
              <a:defRPr/>
            </a:pPr>
            <a:endParaRPr lang="en-GB" sz="1600" i="1" dirty="0">
              <a:solidFill>
                <a:srgbClr val="FF0000"/>
              </a:solidFill>
              <a:latin typeface="Arial"/>
              <a:ea typeface="Tahoma"/>
              <a:cs typeface="Arial"/>
            </a:endParaRPr>
          </a:p>
          <a:p>
            <a:pPr>
              <a:defRPr/>
            </a:pPr>
            <a:endParaRPr lang="en-GB" sz="1600" i="1" dirty="0">
              <a:solidFill>
                <a:srgbClr val="FF0000"/>
              </a:solidFill>
              <a:latin typeface="Arial"/>
              <a:ea typeface="Tahoma"/>
              <a:cs typeface="Arial"/>
            </a:endParaRPr>
          </a:p>
        </p:txBody>
      </p:sp>
      <p:sp>
        <p:nvSpPr>
          <p:cNvPr id="10" name="Rectangle: Rounded Corners 9">
            <a:extLst>
              <a:ext uri="{FF2B5EF4-FFF2-40B4-BE49-F238E27FC236}">
                <a16:creationId xmlns:a16="http://schemas.microsoft.com/office/drawing/2014/main" id="{44D2C57F-BF04-EB4B-AEF4-48CB9449925D}"/>
              </a:ext>
            </a:extLst>
          </p:cNvPr>
          <p:cNvSpPr/>
          <p:nvPr/>
        </p:nvSpPr>
        <p:spPr>
          <a:xfrm>
            <a:off x="358263" y="3711490"/>
            <a:ext cx="2988173" cy="373966"/>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Where to go / what to do</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
        <p:nvSpPr>
          <p:cNvPr id="5" name="Rectangle: Rounded Corners 4">
            <a:extLst>
              <a:ext uri="{FF2B5EF4-FFF2-40B4-BE49-F238E27FC236}">
                <a16:creationId xmlns:a16="http://schemas.microsoft.com/office/drawing/2014/main" id="{345847DA-8626-C614-79EC-1F27F5A7493F}"/>
              </a:ext>
            </a:extLst>
          </p:cNvPr>
          <p:cNvSpPr/>
          <p:nvPr/>
        </p:nvSpPr>
        <p:spPr>
          <a:xfrm>
            <a:off x="620490" y="1375612"/>
            <a:ext cx="3989968" cy="2024173"/>
          </a:xfrm>
          <a:prstGeom prst="roundRect">
            <a:avLst>
              <a:gd name="adj" fmla="val 17668"/>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ctr">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b="1" dirty="0">
              <a:solidFill>
                <a:prstClr val="black"/>
              </a:solidFill>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i="1" dirty="0">
              <a:solidFill>
                <a:prstClr val="black"/>
              </a:solidFill>
              <a:latin typeface="Arial"/>
              <a:ea typeface="Tahoma"/>
              <a:cs typeface="Arial"/>
            </a:endParaRPr>
          </a:p>
          <a:p>
            <a:pPr algn="ctr">
              <a:defRPr/>
            </a:pPr>
            <a:r>
              <a:rPr lang="en-GB" sz="1600" i="1" kern="100" dirty="0">
                <a:solidFill>
                  <a:srgbClr val="FF0000"/>
                </a:solidFill>
                <a:latin typeface="Arial"/>
                <a:ea typeface="Tahoma"/>
                <a:cs typeface="Arial"/>
              </a:rPr>
              <a:t>Add image</a:t>
            </a:r>
            <a:endParaRPr lang="en-GB" sz="1600" i="1" dirty="0">
              <a:solidFill>
                <a:srgbClr val="FF0000"/>
              </a:solidFill>
              <a:latin typeface="Aptos" panose="020B0004020202020204"/>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a:p>
            <a:pPr>
              <a:defRPr/>
            </a:pPr>
            <a:endParaRPr lang="en-GB" sz="1100" b="1" kern="100" dirty="0">
              <a:solidFill>
                <a:schemeClr val="tx1"/>
              </a:solidFill>
              <a:latin typeface="Arial"/>
              <a:ea typeface="Tahoma"/>
              <a:cs typeface="Arial"/>
            </a:endParaRPr>
          </a:p>
        </p:txBody>
      </p:sp>
      <p:sp>
        <p:nvSpPr>
          <p:cNvPr id="3" name="Rectangle: Rounded Corners 2">
            <a:extLst>
              <a:ext uri="{FF2B5EF4-FFF2-40B4-BE49-F238E27FC236}">
                <a16:creationId xmlns:a16="http://schemas.microsoft.com/office/drawing/2014/main" id="{B286D7A1-74F2-3661-45B7-C688F014AB22}"/>
              </a:ext>
            </a:extLst>
          </p:cNvPr>
          <p:cNvSpPr/>
          <p:nvPr/>
        </p:nvSpPr>
        <p:spPr>
          <a:xfrm>
            <a:off x="5198692" y="1375791"/>
            <a:ext cx="6611113" cy="4187882"/>
          </a:xfrm>
          <a:prstGeom prst="roundRect">
            <a:avLst>
              <a:gd name="adj" fmla="val 17668"/>
            </a:avLst>
          </a:prstGeom>
          <a:solidFill>
            <a:srgbClr val="5DAEFF">
              <a:alpha val="24000"/>
            </a:srgbClr>
          </a:solidFill>
          <a:ln w="28575">
            <a:solidFill>
              <a:srgbClr val="5DAEFF"/>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r>
              <a:rPr lang="en-GB" sz="1600" i="1" dirty="0">
                <a:solidFill>
                  <a:srgbClr val="FF0000"/>
                </a:solidFill>
                <a:latin typeface="Arial"/>
                <a:ea typeface="Tahoma"/>
                <a:cs typeface="Arial"/>
              </a:rPr>
              <a:t>School dinners / Canteen – add information on school dinners e.g. where you can eat, cashless catering, typical menu, prices etc. </a:t>
            </a: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Packed lunch – add information on where packed lunches can be eaten. </a:t>
            </a:r>
          </a:p>
          <a:p>
            <a:pPr>
              <a:defRPr/>
            </a:pPr>
            <a:endParaRPr lang="en-GB" sz="1600" i="1" dirty="0">
              <a:solidFill>
                <a:srgbClr val="FF0000"/>
              </a:solidFill>
              <a:latin typeface="Arial"/>
              <a:ea typeface="Tahoma"/>
              <a:cs typeface="Arial"/>
            </a:endParaRPr>
          </a:p>
          <a:p>
            <a:pPr>
              <a:defRPr/>
            </a:pPr>
            <a:endParaRPr lang="en-GB" sz="1600" i="1" dirty="0">
              <a:solidFill>
                <a:srgbClr val="FF0000"/>
              </a:solidFill>
              <a:latin typeface="Arial"/>
              <a:ea typeface="Tahoma"/>
              <a:cs typeface="Arial"/>
            </a:endParaRPr>
          </a:p>
        </p:txBody>
      </p:sp>
      <p:sp>
        <p:nvSpPr>
          <p:cNvPr id="4" name="Rectangle: Rounded Corners 3">
            <a:extLst>
              <a:ext uri="{FF2B5EF4-FFF2-40B4-BE49-F238E27FC236}">
                <a16:creationId xmlns:a16="http://schemas.microsoft.com/office/drawing/2014/main" id="{60392671-2BE6-59C4-5279-B5513B2DFECD}"/>
              </a:ext>
            </a:extLst>
          </p:cNvPr>
          <p:cNvSpPr/>
          <p:nvPr/>
        </p:nvSpPr>
        <p:spPr>
          <a:xfrm>
            <a:off x="5198693" y="1200353"/>
            <a:ext cx="4304354" cy="373966"/>
          </a:xfrm>
          <a:prstGeom prst="roundRect">
            <a:avLst>
              <a:gd name="adj" fmla="val 17668"/>
            </a:avLst>
          </a:prstGeom>
          <a:solidFill>
            <a:srgbClr val="5DAEFF"/>
          </a:solidFill>
          <a:ln>
            <a:solidFill>
              <a:srgbClr val="5DAEFF"/>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dirty="0">
                <a:solidFill>
                  <a:schemeClr val="bg1"/>
                </a:solidFill>
                <a:latin typeface="Arial Rounded MT Bold"/>
                <a:ea typeface="Tahoma"/>
                <a:cs typeface="Arial"/>
              </a:rPr>
              <a:t>Food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600" dirty="0">
              <a:solidFill>
                <a:prstClr val="black"/>
              </a:solidFill>
              <a:latin typeface="Arial"/>
              <a:ea typeface="Tahoma"/>
              <a:cs typeface="Arial"/>
            </a:endParaRPr>
          </a:p>
        </p:txBody>
      </p:sp>
    </p:spTree>
    <p:extLst>
      <p:ext uri="{BB962C8B-B14F-4D97-AF65-F5344CB8AC3E}">
        <p14:creationId xmlns:p14="http://schemas.microsoft.com/office/powerpoint/2010/main" val="2145122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Oval 26">
            <a:extLst>
              <a:ext uri="{FF2B5EF4-FFF2-40B4-BE49-F238E27FC236}">
                <a16:creationId xmlns:a16="http://schemas.microsoft.com/office/drawing/2014/main" id="{8A549EF7-AF1A-A13F-1C03-C4955C361C38}"/>
              </a:ext>
            </a:extLst>
          </p:cNvPr>
          <p:cNvSpPr/>
          <p:nvPr/>
        </p:nvSpPr>
        <p:spPr>
          <a:xfrm>
            <a:off x="9833541" y="-279305"/>
            <a:ext cx="2665730" cy="2665730"/>
          </a:xfrm>
          <a:prstGeom prst="ellipse">
            <a:avLst/>
          </a:prstGeom>
          <a:solidFill>
            <a:srgbClr val="8FD450">
              <a:alpha val="29804"/>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9" name="Oval 28">
            <a:extLst>
              <a:ext uri="{FF2B5EF4-FFF2-40B4-BE49-F238E27FC236}">
                <a16:creationId xmlns:a16="http://schemas.microsoft.com/office/drawing/2014/main" id="{1257E4EB-FBFF-8E52-CB85-11ED93A6BB1E}"/>
              </a:ext>
            </a:extLst>
          </p:cNvPr>
          <p:cNvSpPr/>
          <p:nvPr/>
        </p:nvSpPr>
        <p:spPr>
          <a:xfrm>
            <a:off x="-1661057" y="1908310"/>
            <a:ext cx="3314700" cy="3314700"/>
          </a:xfrm>
          <a:prstGeom prst="ellipse">
            <a:avLst/>
          </a:prstGeom>
          <a:solidFill>
            <a:srgbClr val="5DAEFF">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28" name="Oval 27">
            <a:extLst>
              <a:ext uri="{FF2B5EF4-FFF2-40B4-BE49-F238E27FC236}">
                <a16:creationId xmlns:a16="http://schemas.microsoft.com/office/drawing/2014/main" id="{1461D540-21C4-F11C-F22A-A7994EB5785A}"/>
              </a:ext>
            </a:extLst>
          </p:cNvPr>
          <p:cNvSpPr/>
          <p:nvPr/>
        </p:nvSpPr>
        <p:spPr>
          <a:xfrm>
            <a:off x="5775062" y="5647195"/>
            <a:ext cx="2426335" cy="2426335"/>
          </a:xfrm>
          <a:prstGeom prst="ellipse">
            <a:avLst/>
          </a:prstGeom>
          <a:solidFill>
            <a:srgbClr val="C0004E">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pic>
        <p:nvPicPr>
          <p:cNvPr id="6" name="Picture 5">
            <a:extLst>
              <a:ext uri="{FF2B5EF4-FFF2-40B4-BE49-F238E27FC236}">
                <a16:creationId xmlns:a16="http://schemas.microsoft.com/office/drawing/2014/main" id="{153BC67C-B795-41D1-A638-C28CBBAC7DC5}"/>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r="51977"/>
          <a:stretch/>
        </p:blipFill>
        <p:spPr>
          <a:xfrm>
            <a:off x="10702402" y="6043839"/>
            <a:ext cx="1358585" cy="661719"/>
          </a:xfrm>
          <a:prstGeom prst="rect">
            <a:avLst/>
          </a:prstGeom>
        </p:spPr>
      </p:pic>
      <p:sp>
        <p:nvSpPr>
          <p:cNvPr id="32" name="Rectangle: Rounded Corners 31">
            <a:extLst>
              <a:ext uri="{FF2B5EF4-FFF2-40B4-BE49-F238E27FC236}">
                <a16:creationId xmlns:a16="http://schemas.microsoft.com/office/drawing/2014/main" id="{7239720B-3CA5-FED4-449E-686825659E8C}"/>
              </a:ext>
            </a:extLst>
          </p:cNvPr>
          <p:cNvSpPr/>
          <p:nvPr/>
        </p:nvSpPr>
        <p:spPr>
          <a:xfrm>
            <a:off x="188861" y="188095"/>
            <a:ext cx="11832810" cy="749398"/>
          </a:xfrm>
          <a:prstGeom prst="roundRect">
            <a:avLst/>
          </a:prstGeom>
          <a:solidFill>
            <a:srgbClr val="8FD45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nSpc>
                <a:spcPct val="107000"/>
              </a:lnSpc>
              <a:spcAft>
                <a:spcPts val="800"/>
              </a:spcAft>
            </a:pPr>
            <a:r>
              <a:rPr lang="en-US" sz="4000" b="1" dirty="0">
                <a:solidFill>
                  <a:srgbClr val="FFFFFF"/>
                </a:solidFill>
                <a:latin typeface="Arial Rounded MT Bold"/>
                <a:cs typeface="Times New Roman"/>
              </a:rPr>
              <a:t>Meeting the staff (primary)</a:t>
            </a:r>
            <a:endParaRPr lang="en-US" sz="4000" b="1" i="1" dirty="0">
              <a:solidFill>
                <a:srgbClr val="FF0000"/>
              </a:solidFill>
              <a:latin typeface="Arial Rounded MT Bold"/>
              <a:cs typeface="Times New Roman"/>
            </a:endParaRPr>
          </a:p>
        </p:txBody>
      </p:sp>
      <p:sp>
        <p:nvSpPr>
          <p:cNvPr id="3" name="Rectangle: Rounded Corners 2">
            <a:extLst>
              <a:ext uri="{FF2B5EF4-FFF2-40B4-BE49-F238E27FC236}">
                <a16:creationId xmlns:a16="http://schemas.microsoft.com/office/drawing/2014/main" id="{140399E2-A76C-6C7A-53D6-934D4A33A1AE}"/>
              </a:ext>
            </a:extLst>
          </p:cNvPr>
          <p:cNvSpPr/>
          <p:nvPr/>
        </p:nvSpPr>
        <p:spPr>
          <a:xfrm>
            <a:off x="244266" y="1513612"/>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Service Childrens School Champion's (SCSC') name, photo and bio. </a:t>
            </a:r>
            <a:endParaRPr lang="en-GB"/>
          </a:p>
        </p:txBody>
      </p:sp>
      <p:sp>
        <p:nvSpPr>
          <p:cNvPr id="13" name="Rectangle: Rounded Corners 12">
            <a:extLst>
              <a:ext uri="{FF2B5EF4-FFF2-40B4-BE49-F238E27FC236}">
                <a16:creationId xmlns:a16="http://schemas.microsoft.com/office/drawing/2014/main" id="{69D94894-4CB2-14FF-00DD-93AF9D2CD867}"/>
              </a:ext>
            </a:extLst>
          </p:cNvPr>
          <p:cNvSpPr/>
          <p:nvPr/>
        </p:nvSpPr>
        <p:spPr>
          <a:xfrm>
            <a:off x="3205179" y="1513612"/>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class teachers name, photo and bio. </a:t>
            </a:r>
            <a:endParaRPr lang="en-GB"/>
          </a:p>
        </p:txBody>
      </p:sp>
      <p:sp>
        <p:nvSpPr>
          <p:cNvPr id="14" name="Rectangle: Rounded Corners 13">
            <a:extLst>
              <a:ext uri="{FF2B5EF4-FFF2-40B4-BE49-F238E27FC236}">
                <a16:creationId xmlns:a16="http://schemas.microsoft.com/office/drawing/2014/main" id="{51E82D19-68AF-43E8-9A06-C0D975BA19DC}"/>
              </a:ext>
            </a:extLst>
          </p:cNvPr>
          <p:cNvSpPr/>
          <p:nvPr/>
        </p:nvSpPr>
        <p:spPr>
          <a:xfrm>
            <a:off x="6155208" y="1513612"/>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Teaching Assistants name, photo and bio. </a:t>
            </a:r>
            <a:endParaRPr lang="en-GB"/>
          </a:p>
        </p:txBody>
      </p:sp>
      <p:sp>
        <p:nvSpPr>
          <p:cNvPr id="15" name="Rectangle: Rounded Corners 14">
            <a:extLst>
              <a:ext uri="{FF2B5EF4-FFF2-40B4-BE49-F238E27FC236}">
                <a16:creationId xmlns:a16="http://schemas.microsoft.com/office/drawing/2014/main" id="{0BDE2116-2FCD-8ABD-B86B-8B352ED93142}"/>
              </a:ext>
            </a:extLst>
          </p:cNvPr>
          <p:cNvSpPr/>
          <p:nvPr/>
        </p:nvSpPr>
        <p:spPr>
          <a:xfrm>
            <a:off x="9116123" y="1513611"/>
            <a:ext cx="2756087" cy="4457055"/>
          </a:xfrm>
          <a:prstGeom prst="roundRect">
            <a:avLst>
              <a:gd name="adj" fmla="val 17668"/>
            </a:avLst>
          </a:prstGeom>
          <a:solidFill>
            <a:srgbClr val="91D553">
              <a:alpha val="24000"/>
            </a:srgbClr>
          </a:solidFill>
          <a:ln w="28575">
            <a:solidFill>
              <a:srgbClr val="8FD450"/>
            </a:solidFill>
          </a:ln>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1" i="0" u="none" strike="noStrike" kern="1200" cap="none" spc="0" normalizeH="0" baseline="0" noProof="0" dirty="0">
              <a:ln>
                <a:noFill/>
              </a:ln>
              <a:solidFill>
                <a:prstClr val="black"/>
              </a:solidFill>
              <a:effectLst/>
              <a:uLnTx/>
              <a:uFillTx/>
              <a:latin typeface="Arial Rounded MT Bold"/>
              <a:ea typeface="Tahoma"/>
              <a:cs typeface="Arial"/>
            </a:endParaRPr>
          </a:p>
          <a:p>
            <a:pPr>
              <a:defRPr/>
            </a:pPr>
            <a:endParaRPr lang="en-GB" sz="1600" i="1" dirty="0">
              <a:solidFill>
                <a:srgbClr val="FF0000"/>
              </a:solidFill>
              <a:latin typeface="Arial"/>
              <a:ea typeface="Tahoma"/>
              <a:cs typeface="Arial"/>
            </a:endParaRPr>
          </a:p>
          <a:p>
            <a:pPr>
              <a:defRPr/>
            </a:pPr>
            <a:r>
              <a:rPr lang="en-GB" sz="1600" i="1" dirty="0">
                <a:solidFill>
                  <a:srgbClr val="FF0000"/>
                </a:solidFill>
                <a:latin typeface="Arial"/>
                <a:ea typeface="Tahoma"/>
                <a:cs typeface="Arial"/>
              </a:rPr>
              <a:t>Add school pets name, photo and bio. </a:t>
            </a:r>
            <a:endParaRPr lang="en-GB"/>
          </a:p>
        </p:txBody>
      </p:sp>
      <p:sp>
        <p:nvSpPr>
          <p:cNvPr id="18" name="Rectangle: Rounded Corners 17">
            <a:extLst>
              <a:ext uri="{FF2B5EF4-FFF2-40B4-BE49-F238E27FC236}">
                <a16:creationId xmlns:a16="http://schemas.microsoft.com/office/drawing/2014/main" id="{7DA4452F-E3C2-C78B-28E7-12A260EDB571}"/>
              </a:ext>
            </a:extLst>
          </p:cNvPr>
          <p:cNvSpPr/>
          <p:nvPr/>
        </p:nvSpPr>
        <p:spPr>
          <a:xfrm>
            <a:off x="242197" y="1267153"/>
            <a:ext cx="2262878" cy="749398"/>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Service Children School Champion</a:t>
            </a:r>
            <a:endParaRPr lang="en-US" i="1" dirty="0">
              <a:solidFill>
                <a:srgbClr val="FFFFFF"/>
              </a:solidFill>
              <a:latin typeface="Aptos" panose="020B0004020202020204"/>
              <a:ea typeface="Tahoma"/>
              <a:cs typeface="Arial"/>
            </a:endParaRPr>
          </a:p>
        </p:txBody>
      </p:sp>
      <p:sp>
        <p:nvSpPr>
          <p:cNvPr id="19" name="Rectangle: Rounded Corners 18">
            <a:extLst>
              <a:ext uri="{FF2B5EF4-FFF2-40B4-BE49-F238E27FC236}">
                <a16:creationId xmlns:a16="http://schemas.microsoft.com/office/drawing/2014/main" id="{B6BF6797-53FC-20AB-1B19-078993DF7A67}"/>
              </a:ext>
            </a:extLst>
          </p:cNvPr>
          <p:cNvSpPr/>
          <p:nvPr/>
        </p:nvSpPr>
        <p:spPr>
          <a:xfrm>
            <a:off x="3203111" y="1267152"/>
            <a:ext cx="1792478" cy="428147"/>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Class teacher</a:t>
            </a:r>
            <a:endParaRPr lang="en-US" i="1" dirty="0">
              <a:solidFill>
                <a:srgbClr val="FFFFFF"/>
              </a:solidFill>
              <a:latin typeface="Aptos" panose="020B0004020202020204"/>
              <a:ea typeface="Tahoma"/>
              <a:cs typeface="Arial"/>
            </a:endParaRPr>
          </a:p>
        </p:txBody>
      </p:sp>
      <p:sp>
        <p:nvSpPr>
          <p:cNvPr id="20" name="Rectangle: Rounded Corners 19">
            <a:extLst>
              <a:ext uri="{FF2B5EF4-FFF2-40B4-BE49-F238E27FC236}">
                <a16:creationId xmlns:a16="http://schemas.microsoft.com/office/drawing/2014/main" id="{317A4957-2E8A-0E64-85F8-EF81B370BD90}"/>
              </a:ext>
            </a:extLst>
          </p:cNvPr>
          <p:cNvSpPr/>
          <p:nvPr/>
        </p:nvSpPr>
        <p:spPr>
          <a:xfrm>
            <a:off x="6153140" y="1267153"/>
            <a:ext cx="2412962" cy="428147"/>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Teaching Assistant </a:t>
            </a:r>
          </a:p>
        </p:txBody>
      </p:sp>
      <p:sp>
        <p:nvSpPr>
          <p:cNvPr id="21" name="Rectangle: Rounded Corners 20">
            <a:extLst>
              <a:ext uri="{FF2B5EF4-FFF2-40B4-BE49-F238E27FC236}">
                <a16:creationId xmlns:a16="http://schemas.microsoft.com/office/drawing/2014/main" id="{12088CE9-1C45-725A-007D-306E94CCC3CD}"/>
              </a:ext>
            </a:extLst>
          </p:cNvPr>
          <p:cNvSpPr/>
          <p:nvPr/>
        </p:nvSpPr>
        <p:spPr>
          <a:xfrm>
            <a:off x="9114054" y="1267152"/>
            <a:ext cx="1792478" cy="428147"/>
          </a:xfrm>
          <a:prstGeom prst="roundRect">
            <a:avLst>
              <a:gd name="adj" fmla="val 17668"/>
            </a:avLst>
          </a:prstGeom>
          <a:solidFill>
            <a:srgbClr val="8FD450"/>
          </a:solidFill>
          <a:ln>
            <a:solidFill>
              <a:srgbClr val="8FD450"/>
            </a:solidFill>
          </a:ln>
          <a:effectLst>
            <a:outerShdw blurRad="63500" dist="38100" dir="2700000">
              <a:srgbClr val="000000">
                <a:alpha val="40000"/>
              </a:srgb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lIns="91440" tIns="45720" rIns="91440" bIns="45720" rtlCol="0" anchor="t">
            <a:noAutofit/>
          </a:bodyP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defRPr/>
            </a:pPr>
            <a:r>
              <a:rPr lang="en-GB" b="1" i="1" dirty="0">
                <a:solidFill>
                  <a:schemeClr val="bg1"/>
                </a:solidFill>
                <a:latin typeface="Arial Rounded MT Bold"/>
                <a:ea typeface="Tahoma"/>
                <a:cs typeface="Arial"/>
              </a:rPr>
              <a:t>School pet</a:t>
            </a:r>
            <a:endParaRPr lang="en-US" dirty="0"/>
          </a:p>
        </p:txBody>
      </p:sp>
    </p:spTree>
    <p:extLst>
      <p:ext uri="{BB962C8B-B14F-4D97-AF65-F5344CB8AC3E}">
        <p14:creationId xmlns:p14="http://schemas.microsoft.com/office/powerpoint/2010/main" val="786005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82E761486982C469FD523B4F81038B2" ma:contentTypeVersion="18" ma:contentTypeDescription="Create a new document." ma:contentTypeScope="" ma:versionID="37fa5c820fcdfe37f3ad8fe372fc4667">
  <xsd:schema xmlns:xsd="http://www.w3.org/2001/XMLSchema" xmlns:xs="http://www.w3.org/2001/XMLSchema" xmlns:p="http://schemas.microsoft.com/office/2006/metadata/properties" xmlns:ns2="9c64d555-2e0a-41ff-a7ae-916f3d9e2dcd" xmlns:ns3="117b5399-651a-4714-82c2-de7d0fcf8467" targetNamespace="http://schemas.microsoft.com/office/2006/metadata/properties" ma:root="true" ma:fieldsID="630c34701c9466b1080f626cf148640d" ns2:_="" ns3:_="">
    <xsd:import namespace="9c64d555-2e0a-41ff-a7ae-916f3d9e2dcd"/>
    <xsd:import namespace="117b5399-651a-4714-82c2-de7d0fcf846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2:MediaServiceLocation"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c64d555-2e0a-41ff-a7ae-916f3d9e2dc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Length (seconds)"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d373820d-b6de-44fc-9088-581e1b894f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17b5399-651a-4714-82c2-de7d0fcf8467"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4dbc4ba2-ea15-468d-8eba-bcc5c059b746}" ma:internalName="TaxCatchAll" ma:showField="CatchAllData" ma:web="117b5399-651a-4714-82c2-de7d0fcf846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c64d555-2e0a-41ff-a7ae-916f3d9e2dcd">
      <Terms xmlns="http://schemas.microsoft.com/office/infopath/2007/PartnerControls"/>
    </lcf76f155ced4ddcb4097134ff3c332f>
    <TaxCatchAll xmlns="117b5399-651a-4714-82c2-de7d0fcf8467" xsi:nil="true"/>
  </documentManagement>
</p:properties>
</file>

<file path=customXml/itemProps1.xml><?xml version="1.0" encoding="utf-8"?>
<ds:datastoreItem xmlns:ds="http://schemas.openxmlformats.org/officeDocument/2006/customXml" ds:itemID="{E4BF995C-28BD-4BDC-8A6E-C5F990C7516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c64d555-2e0a-41ff-a7ae-916f3d9e2dcd"/>
    <ds:schemaRef ds:uri="117b5399-651a-4714-82c2-de7d0fcf846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7DBD967-58D4-4F0E-ADED-546CED3A6DB4}">
  <ds:schemaRefs>
    <ds:schemaRef ds:uri="http://schemas.microsoft.com/sharepoint/v3/contenttype/forms"/>
  </ds:schemaRefs>
</ds:datastoreItem>
</file>

<file path=customXml/itemProps3.xml><?xml version="1.0" encoding="utf-8"?>
<ds:datastoreItem xmlns:ds="http://schemas.openxmlformats.org/officeDocument/2006/customXml" ds:itemID="{AFBE41BA-591E-4121-932B-2F8BFDC2E43B}">
  <ds:schemaRefs>
    <ds:schemaRef ds:uri="http://schemas.microsoft.com/office/2006/metadata/properties"/>
    <ds:schemaRef ds:uri="http://schemas.microsoft.com/office/infopath/2007/PartnerControls"/>
    <ds:schemaRef ds:uri="9c64d555-2e0a-41ff-a7ae-916f3d9e2dcd"/>
    <ds:schemaRef ds:uri="117b5399-651a-4714-82c2-de7d0fcf8467"/>
  </ds:schemaRefs>
</ds:datastoreItem>
</file>

<file path=docProps/app.xml><?xml version="1.0" encoding="utf-8"?>
<Properties xmlns="http://schemas.openxmlformats.org/officeDocument/2006/extended-properties" xmlns:vt="http://schemas.openxmlformats.org/officeDocument/2006/docPropsVTypes">
  <Template>office theme</Template>
  <TotalTime>38</TotalTime>
  <Words>864</Words>
  <Application>Microsoft Office PowerPoint</Application>
  <PresentationFormat>Widescreen</PresentationFormat>
  <Paragraphs>434</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Curtis, Rebecca</dc:creator>
  <cp:lastModifiedBy>Curtis, Rebecca</cp:lastModifiedBy>
  <cp:revision>1020</cp:revision>
  <dcterms:created xsi:type="dcterms:W3CDTF">2024-09-18T14:29:54Z</dcterms:created>
  <dcterms:modified xsi:type="dcterms:W3CDTF">2025-03-25T13:25:01Z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0x010100B82E761486982C469FD523B4F81038B2</vt:lpwstr>
  </property>
  <property fmtid="{D5CDD505-2E9C-101B-9397-08002B2CF9AE}" pid="3" name="MediaServiceImageTags">
    <vt:lpwstr/>
  </property>
</Properties>
</file>