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787" r:id="rId5"/>
    <p:sldId id="822" r:id="rId6"/>
    <p:sldId id="824" r:id="rId7"/>
    <p:sldId id="828" r:id="rId8"/>
    <p:sldId id="800" r:id="rId9"/>
    <p:sldId id="826" r:id="rId10"/>
    <p:sldId id="829" r:id="rId11"/>
    <p:sldId id="830" r:id="rId12"/>
    <p:sldId id="827" r:id="rId1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A867A-B895-47E8-F93D-BAC17AA320FF}" v="7" dt="2026-05-12T13:03:58.181"/>
    <p1510:client id="{F2B7283C-351C-BE14-E4C7-FDAF1FC94EAF}" v="23" dt="2026-05-13T13:29:14.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2" d="100"/>
          <a:sy n="82" d="100"/>
        </p:scale>
        <p:origin x="4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4DBF0-F041-4709-98DF-14164ACA17D3}" type="datetimeFigureOut">
              <a:t>5/18/2026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895B2-EA00-488A-AC27-E63EAF44C29A}" type="slidenum">
              <a:t>‹#›</a:t>
            </a:fld>
            <a:endParaRPr lang="en-GB"/>
          </a:p>
        </p:txBody>
      </p:sp>
    </p:spTree>
    <p:extLst>
      <p:ext uri="{BB962C8B-B14F-4D97-AF65-F5344CB8AC3E}">
        <p14:creationId xmlns:p14="http://schemas.microsoft.com/office/powerpoint/2010/main" val="94086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117B2-6534-6752-3C29-5D5EC46A5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64173-E5CE-B492-36CF-511CE7191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7D984-F57A-9AA3-61FF-E67C5F956A32}"/>
              </a:ext>
            </a:extLst>
          </p:cNvPr>
          <p:cNvSpPr>
            <a:spLocks noGrp="1"/>
          </p:cNvSpPr>
          <p:nvPr>
            <p:ph type="body" idx="1"/>
          </p:nvPr>
        </p:nvSpPr>
        <p:spPr/>
        <p:txBody>
          <a:bodyPr/>
          <a:lstStyle/>
          <a:p>
            <a:pPr algn="just"/>
            <a:endParaRPr lang="en-GB" dirty="0">
              <a:ea typeface="Calibri"/>
              <a:cs typeface="Calibri"/>
            </a:endParaRPr>
          </a:p>
          <a:p>
            <a:r>
              <a:rPr lang="en-US" dirty="0">
                <a:ea typeface="Calibri"/>
                <a:cs typeface="Calibri"/>
              </a:rPr>
              <a:t>Explain what the SPP is and what we aim to achieve. </a:t>
            </a:r>
          </a:p>
        </p:txBody>
      </p:sp>
      <p:sp>
        <p:nvSpPr>
          <p:cNvPr id="4" name="Slide Number Placeholder 3">
            <a:extLst>
              <a:ext uri="{FF2B5EF4-FFF2-40B4-BE49-F238E27FC236}">
                <a16:creationId xmlns:a16="http://schemas.microsoft.com/office/drawing/2014/main" id="{99013ECF-088C-B8AE-2739-797B56D87117}"/>
              </a:ext>
            </a:extLst>
          </p:cNvPr>
          <p:cNvSpPr>
            <a:spLocks noGrp="1"/>
          </p:cNvSpPr>
          <p:nvPr>
            <p:ph type="sldNum" sz="quarter" idx="5"/>
          </p:nvPr>
        </p:nvSpPr>
        <p:spPr/>
        <p:txBody>
          <a:bodyPr/>
          <a:lstStyle/>
          <a:p>
            <a:fld id="{9573DF4F-B0E0-4795-B62F-8CCB1F90B5BB}" type="slidenum">
              <a:rPr lang="en-GB"/>
              <a:t>2</a:t>
            </a:fld>
            <a:endParaRPr lang="en-GB"/>
          </a:p>
        </p:txBody>
      </p:sp>
    </p:spTree>
    <p:extLst>
      <p:ext uri="{BB962C8B-B14F-4D97-AF65-F5344CB8AC3E}">
        <p14:creationId xmlns:p14="http://schemas.microsoft.com/office/powerpoint/2010/main" val="189345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AEE5-AD6A-4605-97F6-4F5191EF0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7848A-3E22-5582-EE3F-943B2A800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F6BD6-E855-84EF-1A9B-404DB022B04F}"/>
              </a:ext>
            </a:extLst>
          </p:cNvPr>
          <p:cNvSpPr>
            <a:spLocks noGrp="1"/>
          </p:cNvSpPr>
          <p:nvPr>
            <p:ph type="body" idx="1"/>
          </p:nvPr>
        </p:nvSpPr>
        <p:spPr/>
        <p:txBody>
          <a:bodyPr/>
          <a:lstStyle/>
          <a:p>
            <a:pPr algn="just"/>
            <a:endParaRPr lang="en-GB" dirty="0">
              <a:ea typeface="Calibri"/>
              <a:cs typeface="Calibri"/>
            </a:endParaRPr>
          </a:p>
        </p:txBody>
      </p:sp>
      <p:sp>
        <p:nvSpPr>
          <p:cNvPr id="4" name="Slide Number Placeholder 3">
            <a:extLst>
              <a:ext uri="{FF2B5EF4-FFF2-40B4-BE49-F238E27FC236}">
                <a16:creationId xmlns:a16="http://schemas.microsoft.com/office/drawing/2014/main" id="{3AD2CCC5-B5C9-CE22-32F8-478EABD8678C}"/>
              </a:ext>
            </a:extLst>
          </p:cNvPr>
          <p:cNvSpPr>
            <a:spLocks noGrp="1"/>
          </p:cNvSpPr>
          <p:nvPr>
            <p:ph type="sldNum" sz="quarter" idx="5"/>
          </p:nvPr>
        </p:nvSpPr>
        <p:spPr/>
        <p:txBody>
          <a:bodyPr/>
          <a:lstStyle/>
          <a:p>
            <a:fld id="{9573DF4F-B0E0-4795-B62F-8CCB1F90B5BB}" type="slidenum">
              <a:rPr lang="en-GB"/>
              <a:t>3</a:t>
            </a:fld>
            <a:endParaRPr lang="en-GB"/>
          </a:p>
        </p:txBody>
      </p:sp>
    </p:spTree>
    <p:extLst>
      <p:ext uri="{BB962C8B-B14F-4D97-AF65-F5344CB8AC3E}">
        <p14:creationId xmlns:p14="http://schemas.microsoft.com/office/powerpoint/2010/main" val="1146316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71F1-5F9F-0473-4FDD-000EAFBF8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AB8E8-B2EE-4C39-E2C4-96C59A23B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CF1E-8C36-D9C2-423A-A0AB2DEC9252}"/>
              </a:ext>
            </a:extLst>
          </p:cNvPr>
          <p:cNvSpPr>
            <a:spLocks noGrp="1"/>
          </p:cNvSpPr>
          <p:nvPr>
            <p:ph type="body" idx="1"/>
          </p:nvPr>
        </p:nvSpPr>
        <p:spPr/>
        <p:txBody>
          <a:bodyPr/>
          <a:lstStyle/>
          <a:p>
            <a:pPr algn="just"/>
            <a:endParaRPr lang="en-GB" dirty="0">
              <a:ea typeface="Calibri"/>
              <a:cs typeface="Calibri"/>
            </a:endParaRPr>
          </a:p>
        </p:txBody>
      </p:sp>
      <p:sp>
        <p:nvSpPr>
          <p:cNvPr id="4" name="Slide Number Placeholder 3">
            <a:extLst>
              <a:ext uri="{FF2B5EF4-FFF2-40B4-BE49-F238E27FC236}">
                <a16:creationId xmlns:a16="http://schemas.microsoft.com/office/drawing/2014/main" id="{44F57956-1642-5834-BEA5-60C0838B7625}"/>
              </a:ext>
            </a:extLst>
          </p:cNvPr>
          <p:cNvSpPr>
            <a:spLocks noGrp="1"/>
          </p:cNvSpPr>
          <p:nvPr>
            <p:ph type="sldNum" sz="quarter" idx="5"/>
          </p:nvPr>
        </p:nvSpPr>
        <p:spPr/>
        <p:txBody>
          <a:bodyPr/>
          <a:lstStyle/>
          <a:p>
            <a:fld id="{9573DF4F-B0E0-4795-B62F-8CCB1F90B5BB}" type="slidenum">
              <a:rPr lang="en-GB"/>
              <a:t>4</a:t>
            </a:fld>
            <a:endParaRPr lang="en-GB"/>
          </a:p>
        </p:txBody>
      </p:sp>
    </p:spTree>
    <p:extLst>
      <p:ext uri="{BB962C8B-B14F-4D97-AF65-F5344CB8AC3E}">
        <p14:creationId xmlns:p14="http://schemas.microsoft.com/office/powerpoint/2010/main" val="149062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main event includes a range of activities based on the themes listed. </a:t>
            </a:r>
          </a:p>
        </p:txBody>
      </p:sp>
      <p:sp>
        <p:nvSpPr>
          <p:cNvPr id="4" name="Slide Number Placeholder 3"/>
          <p:cNvSpPr>
            <a:spLocks noGrp="1"/>
          </p:cNvSpPr>
          <p:nvPr>
            <p:ph type="sldNum" sz="quarter" idx="5"/>
          </p:nvPr>
        </p:nvSpPr>
        <p:spPr/>
        <p:txBody>
          <a:bodyPr/>
          <a:lstStyle/>
          <a:p>
            <a:fld id="{F243F675-2F8F-40F3-8F46-50483B9B909A}" type="slidenum">
              <a:t>5</a:t>
            </a:fld>
            <a:endParaRPr lang="en-GB"/>
          </a:p>
        </p:txBody>
      </p:sp>
    </p:spTree>
    <p:extLst>
      <p:ext uri="{BB962C8B-B14F-4D97-AF65-F5344CB8AC3E}">
        <p14:creationId xmlns:p14="http://schemas.microsoft.com/office/powerpoint/2010/main" val="343778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517EE-8B30-F3B6-AAD7-68D824A35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F5A69-F698-34B4-B024-8133F09E3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FF447-B829-C222-E3C8-C67D8FB28C68}"/>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C9174639-DF12-CA8F-903E-C9BCBF0CD89D}"/>
              </a:ext>
            </a:extLst>
          </p:cNvPr>
          <p:cNvSpPr>
            <a:spLocks noGrp="1"/>
          </p:cNvSpPr>
          <p:nvPr>
            <p:ph type="sldNum" sz="quarter" idx="5"/>
          </p:nvPr>
        </p:nvSpPr>
        <p:spPr/>
        <p:txBody>
          <a:bodyPr/>
          <a:lstStyle/>
          <a:p>
            <a:fld id="{F243F675-2F8F-40F3-8F46-50483B9B909A}" type="slidenum">
              <a:t>6</a:t>
            </a:fld>
            <a:endParaRPr lang="en-GB"/>
          </a:p>
        </p:txBody>
      </p:sp>
    </p:spTree>
    <p:extLst>
      <p:ext uri="{BB962C8B-B14F-4D97-AF65-F5344CB8AC3E}">
        <p14:creationId xmlns:p14="http://schemas.microsoft.com/office/powerpoint/2010/main" val="107260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2A19-C85A-C17C-44F3-C88B3EF2E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81427-4926-6BFD-5766-18C05D507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0A4B9-10CD-4520-CA78-9AAB5A2EEAA3}"/>
              </a:ext>
            </a:extLst>
          </p:cNvPr>
          <p:cNvSpPr>
            <a:spLocks noGrp="1"/>
          </p:cNvSpPr>
          <p:nvPr>
            <p:ph type="body" idx="1"/>
          </p:nvPr>
        </p:nvSpPr>
        <p:spPr/>
        <p:txBody>
          <a:bodyPr/>
          <a:lstStyle/>
          <a:p>
            <a:pPr algn="just"/>
            <a:endParaRPr lang="en-GB" dirty="0">
              <a:ea typeface="Calibri"/>
              <a:cs typeface="Calibri"/>
            </a:endParaRPr>
          </a:p>
        </p:txBody>
      </p:sp>
      <p:sp>
        <p:nvSpPr>
          <p:cNvPr id="4" name="Slide Number Placeholder 3">
            <a:extLst>
              <a:ext uri="{FF2B5EF4-FFF2-40B4-BE49-F238E27FC236}">
                <a16:creationId xmlns:a16="http://schemas.microsoft.com/office/drawing/2014/main" id="{33D4DAF0-324D-E853-6042-F2D3F952DF9E}"/>
              </a:ext>
            </a:extLst>
          </p:cNvPr>
          <p:cNvSpPr>
            <a:spLocks noGrp="1"/>
          </p:cNvSpPr>
          <p:nvPr>
            <p:ph type="sldNum" sz="quarter" idx="5"/>
          </p:nvPr>
        </p:nvSpPr>
        <p:spPr/>
        <p:txBody>
          <a:bodyPr/>
          <a:lstStyle/>
          <a:p>
            <a:fld id="{9573DF4F-B0E0-4795-B62F-8CCB1F90B5BB}" type="slidenum">
              <a:rPr lang="en-GB"/>
              <a:t>7</a:t>
            </a:fld>
            <a:endParaRPr lang="en-GB"/>
          </a:p>
        </p:txBody>
      </p:sp>
    </p:spTree>
    <p:extLst>
      <p:ext uri="{BB962C8B-B14F-4D97-AF65-F5344CB8AC3E}">
        <p14:creationId xmlns:p14="http://schemas.microsoft.com/office/powerpoint/2010/main" val="183862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7A71A-F39F-89CA-4174-46F1932E8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96FB0-F4AD-801D-FE40-569EE5B2B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679E8-EBBF-A2C9-4F22-8B3E54CC42CA}"/>
              </a:ext>
            </a:extLst>
          </p:cNvPr>
          <p:cNvSpPr>
            <a:spLocks noGrp="1"/>
          </p:cNvSpPr>
          <p:nvPr>
            <p:ph type="body" idx="1"/>
          </p:nvPr>
        </p:nvSpPr>
        <p:spPr/>
        <p:txBody>
          <a:bodyPr/>
          <a:lstStyle/>
          <a:p>
            <a:pPr algn="just"/>
            <a:endParaRPr lang="en-GB" dirty="0">
              <a:ea typeface="Calibri"/>
              <a:cs typeface="Calibri"/>
            </a:endParaRPr>
          </a:p>
        </p:txBody>
      </p:sp>
      <p:sp>
        <p:nvSpPr>
          <p:cNvPr id="4" name="Slide Number Placeholder 3">
            <a:extLst>
              <a:ext uri="{FF2B5EF4-FFF2-40B4-BE49-F238E27FC236}">
                <a16:creationId xmlns:a16="http://schemas.microsoft.com/office/drawing/2014/main" id="{96BE2289-E238-52F6-CD2E-A29D0EE67447}"/>
              </a:ext>
            </a:extLst>
          </p:cNvPr>
          <p:cNvSpPr>
            <a:spLocks noGrp="1"/>
          </p:cNvSpPr>
          <p:nvPr>
            <p:ph type="sldNum" sz="quarter" idx="5"/>
          </p:nvPr>
        </p:nvSpPr>
        <p:spPr/>
        <p:txBody>
          <a:bodyPr/>
          <a:lstStyle/>
          <a:p>
            <a:fld id="{9573DF4F-B0E0-4795-B62F-8CCB1F90B5BB}" type="slidenum">
              <a:rPr lang="en-GB"/>
              <a:t>8</a:t>
            </a:fld>
            <a:endParaRPr lang="en-GB"/>
          </a:p>
        </p:txBody>
      </p:sp>
    </p:spTree>
    <p:extLst>
      <p:ext uri="{BB962C8B-B14F-4D97-AF65-F5344CB8AC3E}">
        <p14:creationId xmlns:p14="http://schemas.microsoft.com/office/powerpoint/2010/main" val="205627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A75C1-983A-19F4-39BB-29AC233C5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D9941-794E-EEC3-56BF-411C3C414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32464-8165-282E-06A3-33D0A55E172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FF88835-1E1A-EA32-0399-321CFF47A12B}"/>
              </a:ext>
            </a:extLst>
          </p:cNvPr>
          <p:cNvSpPr>
            <a:spLocks noGrp="1"/>
          </p:cNvSpPr>
          <p:nvPr>
            <p:ph type="sldNum" sz="quarter" idx="5"/>
          </p:nvPr>
        </p:nvSpPr>
        <p:spPr/>
        <p:txBody>
          <a:bodyPr/>
          <a:lstStyle/>
          <a:p>
            <a:fld id="{F243F675-2F8F-40F3-8F46-50483B9B909A}" type="slidenum">
              <a:t>9</a:t>
            </a:fld>
            <a:endParaRPr lang="en-GB"/>
          </a:p>
        </p:txBody>
      </p:sp>
    </p:spTree>
    <p:extLst>
      <p:ext uri="{BB962C8B-B14F-4D97-AF65-F5344CB8AC3E}">
        <p14:creationId xmlns:p14="http://schemas.microsoft.com/office/powerpoint/2010/main" val="326350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18/05/2026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18/05/2026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18/05/2026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olorful circles&#10;&#10;Description automatically generated">
            <a:extLst>
              <a:ext uri="{FF2B5EF4-FFF2-40B4-BE49-F238E27FC236}">
                <a16:creationId xmlns:a16="http://schemas.microsoft.com/office/drawing/2014/main" id="{95EA71B3-D752-2CCC-B33D-A6003FAFD1D4}"/>
              </a:ext>
            </a:extLst>
          </p:cNvPr>
          <p:cNvPicPr>
            <a:picLocks noChangeAspect="1"/>
          </p:cNvPicPr>
          <p:nvPr/>
        </p:nvPicPr>
        <p:blipFill>
          <a:blip r:embed="rId2"/>
          <a:stretch>
            <a:fillRect/>
          </a:stretch>
        </p:blipFill>
        <p:spPr>
          <a:xfrm>
            <a:off x="283215" y="196363"/>
            <a:ext cx="5538503" cy="1148394"/>
          </a:xfrm>
          <a:prstGeom prst="rect">
            <a:avLst/>
          </a:prstGeom>
        </p:spPr>
      </p:pic>
      <p:pic>
        <p:nvPicPr>
          <p:cNvPr id="5" name="Picture 4" descr="A collage of images of children and a person&#10;&#10;Description automatically generated">
            <a:extLst>
              <a:ext uri="{FF2B5EF4-FFF2-40B4-BE49-F238E27FC236}">
                <a16:creationId xmlns:a16="http://schemas.microsoft.com/office/drawing/2014/main" id="{296DEC03-BAFB-CDB3-9940-D9AEE4FF6A36}"/>
              </a:ext>
            </a:extLst>
          </p:cNvPr>
          <p:cNvPicPr>
            <a:picLocks noChangeAspect="1"/>
          </p:cNvPicPr>
          <p:nvPr/>
        </p:nvPicPr>
        <p:blipFill>
          <a:blip r:embed="rId3"/>
          <a:stretch>
            <a:fillRect/>
          </a:stretch>
        </p:blipFill>
        <p:spPr>
          <a:xfrm>
            <a:off x="279889" y="1507536"/>
            <a:ext cx="5545157" cy="3488106"/>
          </a:xfrm>
          <a:prstGeom prst="rect">
            <a:avLst/>
          </a:prstGeom>
        </p:spPr>
      </p:pic>
      <p:sp>
        <p:nvSpPr>
          <p:cNvPr id="8" name="Rectangle: Rounded Corners 7">
            <a:extLst>
              <a:ext uri="{FF2B5EF4-FFF2-40B4-BE49-F238E27FC236}">
                <a16:creationId xmlns:a16="http://schemas.microsoft.com/office/drawing/2014/main" id="{307F0505-9E4C-1E6A-A82F-760C4E69E56B}"/>
              </a:ext>
            </a:extLst>
          </p:cNvPr>
          <p:cNvSpPr/>
          <p:nvPr/>
        </p:nvSpPr>
        <p:spPr>
          <a:xfrm>
            <a:off x="330249" y="5888573"/>
            <a:ext cx="11543547" cy="749398"/>
          </a:xfrm>
          <a:prstGeom prst="round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b="1">
                <a:solidFill>
                  <a:schemeClr val="accent6"/>
                </a:solidFill>
                <a:latin typeface="Arial Rounded MT Bold"/>
                <a:ea typeface="Calibri"/>
                <a:cs typeface="Times New Roman"/>
              </a:rPr>
              <a:t>SSCE Cymru Service Pupil Promise  - </a:t>
            </a:r>
            <a:r>
              <a:rPr lang="en-GB" sz="2400" b="1">
                <a:solidFill>
                  <a:schemeClr val="accent6"/>
                </a:solidFill>
                <a:latin typeface="Arial Rounded MT Bold"/>
                <a:ea typeface="Calibri"/>
                <a:cs typeface="Times New Roman"/>
              </a:rPr>
              <a:t>A structured approach to gathering Service children’s voices enabling the creation of a Local Authority Service Pupils’ Promise </a:t>
            </a:r>
            <a:endParaRPr lang="en-US" sz="3200" dirty="0">
              <a:solidFill>
                <a:schemeClr val="accent6"/>
              </a:solidFill>
              <a:latin typeface="Aptos" panose="020B0004020202020204"/>
              <a:ea typeface="Calibri"/>
              <a:cs typeface="Times New Roman"/>
            </a:endParaRPr>
          </a:p>
          <a:p>
            <a:pPr algn="ctr">
              <a:lnSpc>
                <a:spcPct val="107000"/>
              </a:lnSpc>
              <a:spcAft>
                <a:spcPts val="800"/>
              </a:spcAft>
            </a:pPr>
            <a:endParaRPr lang="en-GB" sz="3200" b="1" dirty="0">
              <a:solidFill>
                <a:schemeClr val="accent6"/>
              </a:solidFill>
              <a:latin typeface="Arial Rounded MT Bold"/>
              <a:ea typeface="Calibri"/>
              <a:cs typeface="Times New Roman"/>
            </a:endParaRPr>
          </a:p>
        </p:txBody>
      </p:sp>
      <p:sp>
        <p:nvSpPr>
          <p:cNvPr id="3" name="Rectangle: Rounded Corners 2">
            <a:extLst>
              <a:ext uri="{FF2B5EF4-FFF2-40B4-BE49-F238E27FC236}">
                <a16:creationId xmlns:a16="http://schemas.microsoft.com/office/drawing/2014/main" id="{0E7D9742-9B53-646D-F456-6C5979A4A23B}"/>
              </a:ext>
            </a:extLst>
          </p:cNvPr>
          <p:cNvSpPr/>
          <p:nvPr/>
        </p:nvSpPr>
        <p:spPr>
          <a:xfrm>
            <a:off x="6467754" y="196331"/>
            <a:ext cx="5358309" cy="4792671"/>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US" sz="1600" b="1" dirty="0">
                <a:solidFill>
                  <a:schemeClr val="bg1"/>
                </a:solidFill>
                <a:latin typeface="Arial"/>
                <a:ea typeface="Calibri"/>
                <a:cs typeface="Times New Roman"/>
              </a:rPr>
              <a:t>A Service children pupil voice initiative ensuring local authorities listen to the voices of Service children, enhance their educational experiences, and strengthen their commitment to inclusion, support and the Armed Forces Covenant.   </a:t>
            </a:r>
            <a:r>
              <a:rPr lang="en-US" sz="2000" dirty="0">
                <a:solidFill>
                  <a:schemeClr val="bg1"/>
                </a:solidFill>
                <a:latin typeface="Arial"/>
                <a:ea typeface="Calibri"/>
                <a:cs typeface="Arial"/>
              </a:rPr>
              <a:t> </a:t>
            </a:r>
          </a:p>
          <a:p>
            <a:pPr algn="ctr">
              <a:lnSpc>
                <a:spcPct val="107000"/>
              </a:lnSpc>
              <a:spcAft>
                <a:spcPts val="800"/>
              </a:spcAft>
            </a:pPr>
            <a:endParaRPr lang="en-US" sz="1600" dirty="0">
              <a:solidFill>
                <a:srgbClr val="FFFFFF"/>
              </a:solidFill>
              <a:latin typeface="Arial"/>
              <a:ea typeface="Calibri"/>
              <a:cs typeface="Times New Roman"/>
            </a:endParaRPr>
          </a:p>
          <a:p>
            <a:pPr marL="457200" indent="-457200">
              <a:lnSpc>
                <a:spcPct val="107000"/>
              </a:lnSpc>
              <a:spcAft>
                <a:spcPts val="800"/>
              </a:spcAft>
              <a:buAutoNum type="arabicPeriod"/>
            </a:pPr>
            <a:endParaRPr lang="en-US" sz="1600" dirty="0">
              <a:solidFill>
                <a:srgbClr val="FFFFFF"/>
              </a:solidFill>
              <a:latin typeface="Arial"/>
              <a:ea typeface="Calibri"/>
              <a:cs typeface="Times New Roman"/>
            </a:endParaRPr>
          </a:p>
        </p:txBody>
      </p:sp>
    </p:spTree>
    <p:extLst>
      <p:ext uri="{BB962C8B-B14F-4D97-AF65-F5344CB8AC3E}">
        <p14:creationId xmlns:p14="http://schemas.microsoft.com/office/powerpoint/2010/main" val="340261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F6ACF-0A2C-B912-4B1D-0306455F20B6}"/>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4F3C6592-C52E-1763-A1A0-6F1813FFCCC1}"/>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FA1CF4E8-4BB0-762A-BE70-390D4E358685}"/>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6E72F2A8-E0C2-39CE-6A0A-1013110880F7}"/>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AE4464E2-3DE5-0B44-21CE-7809D0C46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7" name="Oval 6">
            <a:extLst>
              <a:ext uri="{FF2B5EF4-FFF2-40B4-BE49-F238E27FC236}">
                <a16:creationId xmlns:a16="http://schemas.microsoft.com/office/drawing/2014/main" id="{4D1D177F-7EDC-5BBA-F847-8D9E6A6C709E}"/>
              </a:ext>
            </a:extLst>
          </p:cNvPr>
          <p:cNvSpPr/>
          <p:nvPr/>
        </p:nvSpPr>
        <p:spPr>
          <a:xfrm>
            <a:off x="2344841" y="5463750"/>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 name="Oval 9">
            <a:extLst>
              <a:ext uri="{FF2B5EF4-FFF2-40B4-BE49-F238E27FC236}">
                <a16:creationId xmlns:a16="http://schemas.microsoft.com/office/drawing/2014/main" id="{C25F987D-227D-4512-3B1D-378F7B597B1B}"/>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05680092-69B8-FCE1-2767-E35649178959}"/>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4" name="Oval 13">
            <a:extLst>
              <a:ext uri="{FF2B5EF4-FFF2-40B4-BE49-F238E27FC236}">
                <a16:creationId xmlns:a16="http://schemas.microsoft.com/office/drawing/2014/main" id="{EE916E1F-87BF-3193-7E00-C0FB1B153CE4}"/>
              </a:ext>
            </a:extLst>
          </p:cNvPr>
          <p:cNvSpPr/>
          <p:nvPr/>
        </p:nvSpPr>
        <p:spPr>
          <a:xfrm>
            <a:off x="2688546" y="4468910"/>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5" name="Oval 14">
            <a:extLst>
              <a:ext uri="{FF2B5EF4-FFF2-40B4-BE49-F238E27FC236}">
                <a16:creationId xmlns:a16="http://schemas.microsoft.com/office/drawing/2014/main" id="{53A15AF9-5650-93D1-B175-71016877E783}"/>
              </a:ext>
            </a:extLst>
          </p:cNvPr>
          <p:cNvSpPr/>
          <p:nvPr/>
        </p:nvSpPr>
        <p:spPr>
          <a:xfrm>
            <a:off x="1819072" y="3566714"/>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0B350338-26ED-D804-2071-633E33F5917E}"/>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A05F54D1-8132-4D11-6A47-D79915D1D8B2}"/>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A664F0BC-EC85-A5EB-6E5F-0F1ED02FC78C}"/>
              </a:ext>
            </a:extLst>
          </p:cNvPr>
          <p:cNvSpPr/>
          <p:nvPr/>
        </p:nvSpPr>
        <p:spPr>
          <a:xfrm>
            <a:off x="10782999" y="144966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2C479D94-1704-510E-172E-A51639BEAD84}"/>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8809C3AF-6606-AD18-1297-65DF4C18D91A}"/>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23DB1229-7046-4CAB-2737-80F4DD303FD0}"/>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2F359A87-C8FF-1B08-6998-3CCF27CBED37}"/>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45B7BD85-5967-2EE6-D1CE-513371EDBAD0}"/>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AA6E9AC1-7C80-901C-BD6A-A8CE1725B4D0}"/>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ADF4762D-6C4F-DBDB-7517-1AAF285C5736}"/>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078961A4-7196-0199-C44D-2638328E5E75}"/>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8" name="Rectangle: Rounded Corners 107">
            <a:extLst>
              <a:ext uri="{FF2B5EF4-FFF2-40B4-BE49-F238E27FC236}">
                <a16:creationId xmlns:a16="http://schemas.microsoft.com/office/drawing/2014/main" id="{B09D05AA-4707-2834-D1D1-ADC5CB7D4BA6}"/>
              </a:ext>
            </a:extLst>
          </p:cNvPr>
          <p:cNvSpPr/>
          <p:nvPr/>
        </p:nvSpPr>
        <p:spPr>
          <a:xfrm>
            <a:off x="188862" y="206456"/>
            <a:ext cx="11713460" cy="951373"/>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dirty="0">
                <a:solidFill>
                  <a:srgbClr val="FFFFFF"/>
                </a:solidFill>
                <a:latin typeface="Arial Rounded MT Bold"/>
                <a:ea typeface="Calibri"/>
                <a:cs typeface="Arial"/>
              </a:rPr>
              <a:t>What is a Service Pupil Promise</a:t>
            </a:r>
            <a:endParaRPr lang="en-GB" sz="3200" dirty="0"/>
          </a:p>
        </p:txBody>
      </p:sp>
      <p:sp>
        <p:nvSpPr>
          <p:cNvPr id="2" name="Rectangle: Rounded Corners 1">
            <a:extLst>
              <a:ext uri="{FF2B5EF4-FFF2-40B4-BE49-F238E27FC236}">
                <a16:creationId xmlns:a16="http://schemas.microsoft.com/office/drawing/2014/main" id="{96BFB9E7-3405-4FF6-119C-7A8B82284973}"/>
              </a:ext>
            </a:extLst>
          </p:cNvPr>
          <p:cNvSpPr/>
          <p:nvPr/>
        </p:nvSpPr>
        <p:spPr>
          <a:xfrm>
            <a:off x="1816149" y="1445678"/>
            <a:ext cx="8655190" cy="5063253"/>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A Service Pupil Promise is a commitment from the Local Authority to support children from Armed Forces families, ensuring we listen to their voices, and strengthen the LAs commitment to the Covenant. </a:t>
            </a:r>
            <a:endParaRPr lang="en-GB">
              <a:solidFill>
                <a:schemeClr val="tx1"/>
              </a:solidFill>
            </a:endParaRPr>
          </a:p>
          <a:p>
            <a:pPr>
              <a:defRPr/>
            </a:pPr>
            <a:endParaRPr lang="en-GB" dirty="0">
              <a:solidFill>
                <a:schemeClr val="tx1"/>
              </a:solidFill>
              <a:latin typeface="Arial"/>
              <a:ea typeface="Tahoma"/>
              <a:cs typeface="Arial"/>
            </a:endParaRPr>
          </a:p>
          <a:p>
            <a:pPr>
              <a:defRPr/>
            </a:pPr>
            <a:r>
              <a:rPr lang="en-GB">
                <a:solidFill>
                  <a:schemeClr val="tx1"/>
                </a:solidFill>
                <a:latin typeface="Arial"/>
                <a:ea typeface="Tahoma"/>
                <a:cs typeface="Arial"/>
              </a:rPr>
              <a:t>The initiative includes a Service pupil voice workshop</a:t>
            </a:r>
            <a:r>
              <a:rPr lang="en-GB" dirty="0">
                <a:solidFill>
                  <a:schemeClr val="tx1"/>
                </a:solidFill>
                <a:latin typeface="Arial"/>
                <a:ea typeface="Tahoma"/>
                <a:cs typeface="Arial"/>
              </a:rPr>
              <a:t> event which aims to ensure that Service children receive the recognition and tailored support they deserve, acknowledging the unique challenges they face, such as mobility, separation, and transition between schools. </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The aim is to include a diverse range of Service Children from schools across </a:t>
            </a:r>
            <a:r>
              <a:rPr lang="en-GB">
                <a:solidFill>
                  <a:schemeClr val="tx1"/>
                </a:solidFill>
                <a:latin typeface="Arial"/>
                <a:ea typeface="Tahoma"/>
                <a:cs typeface="Arial"/>
              </a:rPr>
              <a:t>the LA, so to gather a wide variety of perspectives and experiences. The</a:t>
            </a:r>
            <a:r>
              <a:rPr lang="en-GB" dirty="0">
                <a:solidFill>
                  <a:schemeClr val="tx1"/>
                </a:solidFill>
                <a:latin typeface="Arial"/>
                <a:ea typeface="Tahoma"/>
                <a:cs typeface="Arial"/>
              </a:rPr>
              <a:t> workshop event allows Service children to interact and socialise with other Service Children from across the county as well as networking opportunities for school staff.   </a:t>
            </a:r>
            <a:endParaRPr lang="en-GB" dirty="0">
              <a:solidFill>
                <a:schemeClr val="tx1"/>
              </a:solidFill>
              <a:latin typeface="Arial"/>
              <a:cs typeface="Arial"/>
            </a:endParaRPr>
          </a:p>
          <a:p>
            <a:pPr>
              <a:defRPr/>
            </a:pPr>
            <a:endParaRPr lang="en-GB" dirty="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p:txBody>
      </p:sp>
    </p:spTree>
    <p:extLst>
      <p:ext uri="{BB962C8B-B14F-4D97-AF65-F5344CB8AC3E}">
        <p14:creationId xmlns:p14="http://schemas.microsoft.com/office/powerpoint/2010/main" val="17260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8BD3-8773-2915-712F-034E43A510BF}"/>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C86CD43A-ADD8-1B57-0ECD-5B1588787855}"/>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FEDF5BA-7CF5-0A5A-FEEB-64A70030DB95}"/>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4983EA98-F878-D1B0-CDA3-247BC87B1931}"/>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6BA61B1D-767F-5A4C-30A2-ADBF777A29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10" name="Oval 9">
            <a:extLst>
              <a:ext uri="{FF2B5EF4-FFF2-40B4-BE49-F238E27FC236}">
                <a16:creationId xmlns:a16="http://schemas.microsoft.com/office/drawing/2014/main" id="{2800F68A-8A75-67B7-563F-1D28CAC42AC3}"/>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939EF560-1053-5635-CD88-89CFF87F5B36}"/>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C1E4E490-BDCC-C1E3-3137-8E18FD926B79}"/>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AD862A16-6D0A-DF34-C991-9554D95B1B81}"/>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F50917DA-371E-77A4-5CC6-D282B8276940}"/>
              </a:ext>
            </a:extLst>
          </p:cNvPr>
          <p:cNvSpPr/>
          <p:nvPr/>
        </p:nvSpPr>
        <p:spPr>
          <a:xfrm>
            <a:off x="10662683" y="2221691"/>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0A0A8BBA-7921-905E-C022-9811FD9B6D7D}"/>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C94D3E2E-56FD-64F2-F72C-4830EE447439}"/>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8926DE1E-F07A-428F-0F89-D65C35112F36}"/>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0ED04C12-1B0C-197D-31BE-26B4BDB69B08}"/>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C4C7EBEA-629D-D362-7383-0CEE34183E84}"/>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77A59908-2A89-9581-CA6B-251BC15EE2E4}"/>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8AA1C50C-F17D-397D-7295-4D6C2667FCA5}"/>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38051D34-552A-B035-30C1-FA84994B770D}"/>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8" name="Rectangle: Rounded Corners 107">
            <a:extLst>
              <a:ext uri="{FF2B5EF4-FFF2-40B4-BE49-F238E27FC236}">
                <a16:creationId xmlns:a16="http://schemas.microsoft.com/office/drawing/2014/main" id="{0B286BBF-DAF2-5A92-B63F-56CE117F3CC8}"/>
              </a:ext>
            </a:extLst>
          </p:cNvPr>
          <p:cNvSpPr/>
          <p:nvPr/>
        </p:nvSpPr>
        <p:spPr>
          <a:xfrm>
            <a:off x="188862" y="206456"/>
            <a:ext cx="11713460" cy="951373"/>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dirty="0">
                <a:solidFill>
                  <a:srgbClr val="FFFFFF"/>
                </a:solidFill>
                <a:latin typeface="Arial Rounded MT Bold"/>
                <a:ea typeface="Calibri"/>
                <a:cs typeface="Arial"/>
              </a:rPr>
              <a:t>What is a Service Pupil Promise</a:t>
            </a:r>
            <a:endParaRPr lang="en-GB" sz="3200" dirty="0"/>
          </a:p>
        </p:txBody>
      </p:sp>
      <p:sp>
        <p:nvSpPr>
          <p:cNvPr id="2" name="Rectangle: Rounded Corners 1">
            <a:extLst>
              <a:ext uri="{FF2B5EF4-FFF2-40B4-BE49-F238E27FC236}">
                <a16:creationId xmlns:a16="http://schemas.microsoft.com/office/drawing/2014/main" id="{60A08A04-FA44-6295-41FD-AD0698715D3B}"/>
              </a:ext>
            </a:extLst>
          </p:cNvPr>
          <p:cNvSpPr/>
          <p:nvPr/>
        </p:nvSpPr>
        <p:spPr>
          <a:xfrm>
            <a:off x="4147120" y="1523610"/>
            <a:ext cx="6331873" cy="4919031"/>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n-GB" dirty="0">
                <a:solidFill>
                  <a:schemeClr val="tx1"/>
                </a:solidFill>
                <a:latin typeface="Arial"/>
                <a:ea typeface="Tahoma"/>
                <a:cs typeface="Arial"/>
              </a:rPr>
              <a:t>Following the event all information is collated and reflected upon and the Service Pupil Promise is written up. </a:t>
            </a:r>
            <a:endParaRPr lang="en-US" dirty="0">
              <a:solidFill>
                <a:schemeClr val="tx1"/>
              </a:solidFill>
            </a:endParaRPr>
          </a:p>
          <a:p>
            <a:pPr>
              <a:defRPr/>
            </a:pPr>
            <a:endParaRPr lang="en-GB" dirty="0">
              <a:solidFill>
                <a:schemeClr val="tx1"/>
              </a:solidFill>
              <a:latin typeface="Arial"/>
              <a:cs typeface="Arial"/>
            </a:endParaRPr>
          </a:p>
          <a:p>
            <a:pPr>
              <a:defRPr/>
            </a:pPr>
            <a:r>
              <a:rPr lang="en-GB" dirty="0">
                <a:solidFill>
                  <a:schemeClr val="tx1"/>
                </a:solidFill>
                <a:latin typeface="Arial"/>
                <a:ea typeface="Tahoma"/>
                <a:cs typeface="Arial"/>
              </a:rPr>
              <a:t>Follow up school visits / work with Service children can then take place to finalise the Service Pupil Promise with Service children before publication. </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By working together this framework, the Promise, is created and enhances Service children's educational experience and strengthens the local authority’s commitment to inclusion and support.</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The initiative is aimed at KS2 and KS3 Service children. Ideally there should be a minimum of 25 SC in attendance.</a:t>
            </a:r>
          </a:p>
          <a:p>
            <a:pPr>
              <a:defRPr/>
            </a:pPr>
            <a:endParaRPr lang="en-GB" dirty="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p:txBody>
      </p:sp>
      <p:pic>
        <p:nvPicPr>
          <p:cNvPr id="4" name="Picture 3">
            <a:extLst>
              <a:ext uri="{FF2B5EF4-FFF2-40B4-BE49-F238E27FC236}">
                <a16:creationId xmlns:a16="http://schemas.microsoft.com/office/drawing/2014/main" id="{D9B006D3-3CE7-01C5-9C8C-C15AFB063238}"/>
              </a:ext>
            </a:extLst>
          </p:cNvPr>
          <p:cNvPicPr>
            <a:picLocks noChangeAspect="1"/>
          </p:cNvPicPr>
          <p:nvPr/>
        </p:nvPicPr>
        <p:blipFill>
          <a:blip r:embed="rId4"/>
          <a:stretch>
            <a:fillRect/>
          </a:stretch>
        </p:blipFill>
        <p:spPr>
          <a:xfrm>
            <a:off x="516030" y="1441326"/>
            <a:ext cx="3382957" cy="4913146"/>
          </a:xfrm>
          <a:prstGeom prst="rect">
            <a:avLst/>
          </a:prstGeom>
        </p:spPr>
      </p:pic>
    </p:spTree>
    <p:extLst>
      <p:ext uri="{BB962C8B-B14F-4D97-AF65-F5344CB8AC3E}">
        <p14:creationId xmlns:p14="http://schemas.microsoft.com/office/powerpoint/2010/main" val="3938400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7862-7668-766F-31D3-80903F99314C}"/>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B4EDEF6A-5059-5DB7-9D79-1987E46065E5}"/>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B5FEF6F3-F88A-8CB4-8A07-03ED70307540}"/>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0703D606-5662-1B1E-FEA9-87C0556E1D32}"/>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83871FA5-AC5B-E325-D706-2431F302D0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10" name="Oval 9">
            <a:extLst>
              <a:ext uri="{FF2B5EF4-FFF2-40B4-BE49-F238E27FC236}">
                <a16:creationId xmlns:a16="http://schemas.microsoft.com/office/drawing/2014/main" id="{41492F6F-7D5E-3608-80DE-A8873791D20C}"/>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63AD39ED-67ED-0994-A30A-6E5AEFD7794C}"/>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C1F3AED8-C913-1ECC-D9F3-D33DF44AADDE}"/>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9B58BE78-BE12-4253-EB70-12305A9A8C3D}"/>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F36C77E0-41EF-4B72-EDF7-F3209FD50D65}"/>
              </a:ext>
            </a:extLst>
          </p:cNvPr>
          <p:cNvSpPr/>
          <p:nvPr/>
        </p:nvSpPr>
        <p:spPr>
          <a:xfrm>
            <a:off x="10782999" y="144966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B6292883-07C9-97EA-C2B7-2C1E82EF700C}"/>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4D3EE141-6CD7-1FD5-C4F7-5BBD2199304E}"/>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ADA87C89-5811-759B-D987-7ED68C187218}"/>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C2DB1018-5AF9-B996-EA53-5DC962E68EAA}"/>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BDE00133-7EE9-2E66-2F17-2BE302D08EFE}"/>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BCF74704-73C6-FF21-85CB-5AF4A7B9E136}"/>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95F3F2F9-3C32-1394-9DDD-F7606BCBD316}"/>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6C32ED99-BA0B-0D53-5216-E85B839B4147}"/>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8" name="Rectangle: Rounded Corners 107">
            <a:extLst>
              <a:ext uri="{FF2B5EF4-FFF2-40B4-BE49-F238E27FC236}">
                <a16:creationId xmlns:a16="http://schemas.microsoft.com/office/drawing/2014/main" id="{FF682E66-B21E-BD83-1AFD-7650493221AD}"/>
              </a:ext>
            </a:extLst>
          </p:cNvPr>
          <p:cNvSpPr/>
          <p:nvPr/>
        </p:nvSpPr>
        <p:spPr>
          <a:xfrm>
            <a:off x="188862" y="206456"/>
            <a:ext cx="11713460" cy="951373"/>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dirty="0">
                <a:solidFill>
                  <a:srgbClr val="FFFFFF"/>
                </a:solidFill>
                <a:latin typeface="Arial Rounded MT Bold"/>
                <a:ea typeface="Calibri"/>
                <a:cs typeface="Arial"/>
              </a:rPr>
              <a:t>PILOT – Pembrokeshire Service Pupil Promise</a:t>
            </a:r>
            <a:endParaRPr lang="en-GB" sz="3200" dirty="0"/>
          </a:p>
        </p:txBody>
      </p:sp>
      <p:sp>
        <p:nvSpPr>
          <p:cNvPr id="2" name="Rectangle: Rounded Corners 1">
            <a:extLst>
              <a:ext uri="{FF2B5EF4-FFF2-40B4-BE49-F238E27FC236}">
                <a16:creationId xmlns:a16="http://schemas.microsoft.com/office/drawing/2014/main" id="{F963DA42-8241-0026-0FC6-F3C914D760B6}"/>
              </a:ext>
            </a:extLst>
          </p:cNvPr>
          <p:cNvSpPr/>
          <p:nvPr/>
        </p:nvSpPr>
        <p:spPr>
          <a:xfrm>
            <a:off x="184720" y="1452490"/>
            <a:ext cx="6511982" cy="4919031"/>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400">
              <a:solidFill>
                <a:schemeClr val="tx1"/>
              </a:solidFill>
              <a:latin typeface="Arial"/>
              <a:ea typeface="Tahoma"/>
              <a:cs typeface="Arial"/>
            </a:endParaRPr>
          </a:p>
          <a:p>
            <a:pPr>
              <a:defRPr/>
            </a:pPr>
            <a:r>
              <a:rPr lang="en-GB" dirty="0">
                <a:solidFill>
                  <a:schemeClr val="tx1"/>
                </a:solidFill>
                <a:latin typeface="Arial"/>
                <a:ea typeface="Tahoma"/>
                <a:cs typeface="Arial"/>
              </a:rPr>
              <a:t>In June 2025, Pembrokeshire County Council proudly hosted Wales’ first Service Pupil Promise event, giving 60 Service children a voice to shape how schools and the county council support them.</a:t>
            </a:r>
            <a:endParaRPr lang="en-GB">
              <a:solidFill>
                <a:schemeClr val="tx1"/>
              </a:solidFill>
              <a:latin typeface="Arial"/>
              <a:cs typeface="Arial"/>
            </a:endParaRP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During the event, hosted at </a:t>
            </a:r>
            <a:r>
              <a:rPr lang="en-GB" err="1">
                <a:solidFill>
                  <a:schemeClr val="tx1"/>
                </a:solidFill>
                <a:latin typeface="Arial"/>
                <a:ea typeface="Tahoma"/>
                <a:cs typeface="Arial"/>
              </a:rPr>
              <a:t>Wolfscastle</a:t>
            </a:r>
            <a:r>
              <a:rPr lang="en-GB" dirty="0">
                <a:solidFill>
                  <a:schemeClr val="tx1"/>
                </a:solidFill>
                <a:latin typeface="Arial"/>
                <a:ea typeface="Tahoma"/>
                <a:cs typeface="Arial"/>
              </a:rPr>
              <a:t> Hotel, students enjoyed a range of creative and reflective tasks. This culminated in the creation of individual school pledges e.g. “We promise to look out for each other while our parents look after our country.” </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The event also gave the staff from schools (Service Children School Champions) the opportunity to network and share best practice.  </a:t>
            </a:r>
            <a:endParaRPr lang="en-GB" dirty="0">
              <a:solidFill>
                <a:schemeClr val="tx1"/>
              </a:solidFill>
              <a:latin typeface="Arial"/>
            </a:endParaRPr>
          </a:p>
          <a:p>
            <a:pPr>
              <a:defRPr/>
            </a:pPr>
            <a:endParaRPr lang="en-GB" sz="1400" dirty="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p:txBody>
      </p:sp>
      <p:pic>
        <p:nvPicPr>
          <p:cNvPr id="7" name="Picture 6">
            <a:extLst>
              <a:ext uri="{FF2B5EF4-FFF2-40B4-BE49-F238E27FC236}">
                <a16:creationId xmlns:a16="http://schemas.microsoft.com/office/drawing/2014/main" id="{A0E2C93A-2674-4668-3714-EAEF1935BF64}"/>
              </a:ext>
            </a:extLst>
          </p:cNvPr>
          <p:cNvPicPr>
            <a:picLocks noChangeAspect="1"/>
          </p:cNvPicPr>
          <p:nvPr/>
        </p:nvPicPr>
        <p:blipFill>
          <a:blip r:embed="rId4"/>
          <a:stretch>
            <a:fillRect/>
          </a:stretch>
        </p:blipFill>
        <p:spPr>
          <a:xfrm>
            <a:off x="7234145" y="1899855"/>
            <a:ext cx="1672497" cy="1626255"/>
          </a:xfrm>
          <a:prstGeom prst="rect">
            <a:avLst/>
          </a:prstGeom>
        </p:spPr>
      </p:pic>
      <p:pic>
        <p:nvPicPr>
          <p:cNvPr id="9" name="Picture 8" descr="A drawing of different activities&#10;&#10;AI-generated content may be incorrect.">
            <a:extLst>
              <a:ext uri="{FF2B5EF4-FFF2-40B4-BE49-F238E27FC236}">
                <a16:creationId xmlns:a16="http://schemas.microsoft.com/office/drawing/2014/main" id="{EFE32E7B-3EEB-AC0B-8F49-CED9C76988AD}"/>
              </a:ext>
            </a:extLst>
          </p:cNvPr>
          <p:cNvPicPr>
            <a:picLocks noChangeAspect="1"/>
          </p:cNvPicPr>
          <p:nvPr/>
        </p:nvPicPr>
        <p:blipFill>
          <a:blip r:embed="rId5"/>
          <a:stretch>
            <a:fillRect/>
          </a:stretch>
        </p:blipFill>
        <p:spPr>
          <a:xfrm>
            <a:off x="6984685" y="4006467"/>
            <a:ext cx="3112604" cy="2002311"/>
          </a:xfrm>
          <a:prstGeom prst="rect">
            <a:avLst/>
          </a:prstGeom>
        </p:spPr>
      </p:pic>
      <p:pic>
        <p:nvPicPr>
          <p:cNvPr id="12" name="Picture 11">
            <a:extLst>
              <a:ext uri="{FF2B5EF4-FFF2-40B4-BE49-F238E27FC236}">
                <a16:creationId xmlns:a16="http://schemas.microsoft.com/office/drawing/2014/main" id="{74D1DFF0-1CFE-C9F5-A5A0-39B12348F0E2}"/>
              </a:ext>
            </a:extLst>
          </p:cNvPr>
          <p:cNvPicPr>
            <a:picLocks noChangeAspect="1"/>
          </p:cNvPicPr>
          <p:nvPr/>
        </p:nvPicPr>
        <p:blipFill>
          <a:blip r:embed="rId6"/>
          <a:stretch>
            <a:fillRect/>
          </a:stretch>
        </p:blipFill>
        <p:spPr>
          <a:xfrm>
            <a:off x="9082131" y="1720709"/>
            <a:ext cx="2786540" cy="1996376"/>
          </a:xfrm>
          <a:prstGeom prst="rect">
            <a:avLst/>
          </a:prstGeom>
        </p:spPr>
      </p:pic>
      <p:pic>
        <p:nvPicPr>
          <p:cNvPr id="14" name="Picture 13" descr="A group of purple hearts with writing on them&#10;&#10;AI-generated content may be incorrect.">
            <a:extLst>
              <a:ext uri="{FF2B5EF4-FFF2-40B4-BE49-F238E27FC236}">
                <a16:creationId xmlns:a16="http://schemas.microsoft.com/office/drawing/2014/main" id="{F672210B-8B8E-E5FF-58BF-0A3F891518DF}"/>
              </a:ext>
            </a:extLst>
          </p:cNvPr>
          <p:cNvPicPr>
            <a:picLocks noChangeAspect="1"/>
          </p:cNvPicPr>
          <p:nvPr/>
        </p:nvPicPr>
        <p:blipFill>
          <a:blip r:embed="rId7"/>
          <a:stretch>
            <a:fillRect/>
          </a:stretch>
        </p:blipFill>
        <p:spPr>
          <a:xfrm>
            <a:off x="10279639" y="4190134"/>
            <a:ext cx="1663412" cy="1636569"/>
          </a:xfrm>
          <a:prstGeom prst="rect">
            <a:avLst/>
          </a:prstGeom>
        </p:spPr>
      </p:pic>
    </p:spTree>
    <p:extLst>
      <p:ext uri="{BB962C8B-B14F-4D97-AF65-F5344CB8AC3E}">
        <p14:creationId xmlns:p14="http://schemas.microsoft.com/office/powerpoint/2010/main" val="338890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9475-63FC-62FF-2E91-77C17D566026}"/>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1B297BDD-1020-4B68-8A05-B123D8437EBC}"/>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64123F76-AD79-B5C3-A608-30EDC73C9981}"/>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EA8B893-1293-981E-CB45-9DA156A3132D}"/>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40F7C2D8-FAA8-50A7-D22C-A706F2260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25" name="Oval 24">
            <a:extLst>
              <a:ext uri="{FF2B5EF4-FFF2-40B4-BE49-F238E27FC236}">
                <a16:creationId xmlns:a16="http://schemas.microsoft.com/office/drawing/2014/main" id="{3F9D2BDC-25E7-9F64-A9DE-CD9F0210BC6B}"/>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1582EAA4-0DB6-3397-4F82-57CA33EEA168}"/>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11B84655-0219-6184-6DE6-D8A26D73BF04}"/>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98AC7D5E-CE95-2B59-E029-A1DC89DC4572}"/>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 name="Rectangle: Rounded Corners 1">
            <a:extLst>
              <a:ext uri="{FF2B5EF4-FFF2-40B4-BE49-F238E27FC236}">
                <a16:creationId xmlns:a16="http://schemas.microsoft.com/office/drawing/2014/main" id="{0FFA56B4-3046-DF37-F539-69DD12FE3982}"/>
              </a:ext>
            </a:extLst>
          </p:cNvPr>
          <p:cNvSpPr/>
          <p:nvPr/>
        </p:nvSpPr>
        <p:spPr>
          <a:xfrm>
            <a:off x="349450" y="206457"/>
            <a:ext cx="11571232" cy="1052361"/>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FFFFFF"/>
                </a:solidFill>
                <a:latin typeface="Arial Rounded MT Bold"/>
                <a:ea typeface="Calibri"/>
                <a:cs typeface="Arial"/>
              </a:rPr>
              <a:t>LA wide Service children workshop </a:t>
            </a:r>
            <a:r>
              <a:rPr lang="en-GB" sz="3200">
                <a:solidFill>
                  <a:schemeClr val="bg1"/>
                </a:solidFill>
                <a:latin typeface="Arial Rounded MT Bold"/>
                <a:ea typeface="Calibri"/>
                <a:cs typeface="Arial"/>
              </a:rPr>
              <a:t>event  </a:t>
            </a:r>
          </a:p>
        </p:txBody>
      </p:sp>
      <p:sp>
        <p:nvSpPr>
          <p:cNvPr id="4" name="Rectangle: Rounded Corners 3">
            <a:extLst>
              <a:ext uri="{FF2B5EF4-FFF2-40B4-BE49-F238E27FC236}">
                <a16:creationId xmlns:a16="http://schemas.microsoft.com/office/drawing/2014/main" id="{7D9604EB-A188-2F51-51A0-42722ABAFE87}"/>
              </a:ext>
            </a:extLst>
          </p:cNvPr>
          <p:cNvSpPr/>
          <p:nvPr/>
        </p:nvSpPr>
        <p:spPr>
          <a:xfrm>
            <a:off x="4095091" y="1739047"/>
            <a:ext cx="7830798" cy="4196020"/>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GB" sz="1400" b="1" dirty="0">
                <a:solidFill>
                  <a:schemeClr val="tx1"/>
                </a:solidFill>
                <a:latin typeface="Arial"/>
                <a:cs typeface="Arial"/>
              </a:rPr>
              <a:t>Arrival and Welcome –</a:t>
            </a:r>
            <a:r>
              <a:rPr lang="en-GB" sz="1400" dirty="0">
                <a:solidFill>
                  <a:schemeClr val="tx1"/>
                </a:solidFill>
                <a:latin typeface="Arial"/>
                <a:cs typeface="Arial"/>
              </a:rPr>
              <a:t> Ice breaker, welcome speech, introductions, overview of the day. </a:t>
            </a:r>
          </a:p>
          <a:p>
            <a:pPr>
              <a:lnSpc>
                <a:spcPct val="150000"/>
              </a:lnSpc>
            </a:pPr>
            <a:r>
              <a:rPr lang="en-GB" sz="1400" b="1" dirty="0">
                <a:solidFill>
                  <a:schemeClr val="tx1"/>
                </a:solidFill>
                <a:latin typeface="Arial"/>
                <a:cs typeface="Arial"/>
              </a:rPr>
              <a:t>Hearing Service children's views –</a:t>
            </a:r>
            <a:r>
              <a:rPr lang="en-GB" sz="1400" dirty="0">
                <a:solidFill>
                  <a:schemeClr val="tx1"/>
                </a:solidFill>
                <a:latin typeface="Arial"/>
                <a:cs typeface="Arial"/>
              </a:rPr>
              <a:t> Poem, video activities</a:t>
            </a:r>
          </a:p>
          <a:p>
            <a:pPr>
              <a:lnSpc>
                <a:spcPct val="150000"/>
              </a:lnSpc>
            </a:pPr>
            <a:r>
              <a:rPr lang="en-GB" sz="1400" b="1" dirty="0">
                <a:solidFill>
                  <a:schemeClr val="tx1"/>
                </a:solidFill>
                <a:latin typeface="Arial"/>
                <a:cs typeface="Arial"/>
              </a:rPr>
              <a:t>Pros and cons -</a:t>
            </a:r>
            <a:r>
              <a:rPr lang="en-GB" sz="1400" dirty="0">
                <a:solidFill>
                  <a:schemeClr val="tx1"/>
                </a:solidFill>
                <a:latin typeface="Arial"/>
                <a:cs typeface="Arial"/>
              </a:rPr>
              <a:t> What are the advantages and disadvantages of being a ‘Service child’?</a:t>
            </a:r>
          </a:p>
          <a:p>
            <a:pPr>
              <a:lnSpc>
                <a:spcPct val="150000"/>
              </a:lnSpc>
            </a:pPr>
            <a:r>
              <a:rPr lang="en-GB" sz="1400" b="1" dirty="0">
                <a:solidFill>
                  <a:schemeClr val="tx1"/>
                </a:solidFill>
                <a:latin typeface="Arial"/>
                <a:cs typeface="Arial"/>
              </a:rPr>
              <a:t>Celebrating Success - </a:t>
            </a:r>
            <a:r>
              <a:rPr lang="en-GB" sz="1400" dirty="0">
                <a:solidFill>
                  <a:schemeClr val="tx1"/>
                </a:solidFill>
                <a:latin typeface="Arial"/>
                <a:cs typeface="Arial"/>
              </a:rPr>
              <a:t>What does your current school do well, or what did previous schools do well, </a:t>
            </a:r>
            <a:r>
              <a:rPr lang="en-GB" sz="1400" u="sng" dirty="0">
                <a:solidFill>
                  <a:schemeClr val="tx1"/>
                </a:solidFill>
                <a:latin typeface="Arial"/>
                <a:cs typeface="Arial"/>
              </a:rPr>
              <a:t>to celebrate</a:t>
            </a:r>
            <a:r>
              <a:rPr lang="en-GB" sz="1400" dirty="0">
                <a:solidFill>
                  <a:schemeClr val="tx1"/>
                </a:solidFill>
                <a:latin typeface="Arial"/>
                <a:cs typeface="Arial"/>
              </a:rPr>
              <a:t> your Service child experiences / lives and </a:t>
            </a:r>
            <a:r>
              <a:rPr lang="en-GB" sz="1400" u="sng" dirty="0">
                <a:solidFill>
                  <a:schemeClr val="tx1"/>
                </a:solidFill>
                <a:latin typeface="Arial"/>
                <a:cs typeface="Arial"/>
              </a:rPr>
              <a:t>to support</a:t>
            </a:r>
            <a:r>
              <a:rPr lang="en-GB" sz="1400" dirty="0">
                <a:solidFill>
                  <a:schemeClr val="tx1"/>
                </a:solidFill>
                <a:latin typeface="Arial"/>
                <a:cs typeface="Arial"/>
              </a:rPr>
              <a:t> you as a Service child?</a:t>
            </a:r>
          </a:p>
          <a:p>
            <a:pPr>
              <a:lnSpc>
                <a:spcPct val="150000"/>
              </a:lnSpc>
            </a:pPr>
            <a:r>
              <a:rPr lang="en-GB" sz="1400" b="1" dirty="0">
                <a:solidFill>
                  <a:schemeClr val="tx1"/>
                </a:solidFill>
                <a:latin typeface="Arial"/>
                <a:cs typeface="Arial"/>
              </a:rPr>
              <a:t>Identifying and overcoming challenges –</a:t>
            </a:r>
            <a:r>
              <a:rPr lang="en-GB" sz="1400" dirty="0">
                <a:solidFill>
                  <a:schemeClr val="tx1"/>
                </a:solidFill>
                <a:latin typeface="Arial"/>
                <a:cs typeface="Arial"/>
              </a:rPr>
              <a:t> What are the main barriers/challenges? What could schools do to help overcome these? Big Empathy Drawings, Videos, Assemblies. </a:t>
            </a:r>
          </a:p>
          <a:p>
            <a:pPr>
              <a:lnSpc>
                <a:spcPct val="150000"/>
              </a:lnSpc>
            </a:pPr>
            <a:r>
              <a:rPr lang="en-GB" sz="1400" b="1" dirty="0">
                <a:solidFill>
                  <a:schemeClr val="tx1"/>
                </a:solidFill>
                <a:latin typeface="Arial"/>
                <a:cs typeface="Arial"/>
              </a:rPr>
              <a:t>Improving provision –</a:t>
            </a:r>
            <a:r>
              <a:rPr lang="en-GB" sz="1400" dirty="0">
                <a:solidFill>
                  <a:schemeClr val="tx1"/>
                </a:solidFill>
                <a:latin typeface="Arial"/>
                <a:cs typeface="Arial"/>
              </a:rPr>
              <a:t> School/Group Pledge, our vision for the perfect school, post card request to headteacher / council. </a:t>
            </a:r>
          </a:p>
          <a:p>
            <a:pPr>
              <a:lnSpc>
                <a:spcPct val="150000"/>
              </a:lnSpc>
            </a:pPr>
            <a:r>
              <a:rPr lang="en-GB" sz="1400" b="1" dirty="0">
                <a:solidFill>
                  <a:schemeClr val="tx1"/>
                </a:solidFill>
                <a:latin typeface="Arial"/>
                <a:cs typeface="Arial"/>
              </a:rPr>
              <a:t>Reflection – </a:t>
            </a:r>
            <a:r>
              <a:rPr lang="en-GB" sz="1400" dirty="0">
                <a:solidFill>
                  <a:schemeClr val="tx1"/>
                </a:solidFill>
                <a:latin typeface="Arial"/>
                <a:cs typeface="Arial"/>
              </a:rPr>
              <a:t>should schools treat Service children any differently to other pupils? </a:t>
            </a:r>
          </a:p>
        </p:txBody>
      </p:sp>
      <p:sp>
        <p:nvSpPr>
          <p:cNvPr id="3" name="Rectangle: Rounded Corners 2">
            <a:extLst>
              <a:ext uri="{FF2B5EF4-FFF2-40B4-BE49-F238E27FC236}">
                <a16:creationId xmlns:a16="http://schemas.microsoft.com/office/drawing/2014/main" id="{FCB62EE9-A7BC-5897-FDFA-01DB9F8F1E6D}"/>
              </a:ext>
            </a:extLst>
          </p:cNvPr>
          <p:cNvSpPr/>
          <p:nvPr/>
        </p:nvSpPr>
        <p:spPr>
          <a:xfrm>
            <a:off x="348240" y="4290542"/>
            <a:ext cx="3387328" cy="1642291"/>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dirty="0">
                <a:solidFill>
                  <a:schemeClr val="tx1"/>
                </a:solidFill>
                <a:latin typeface="Arial"/>
                <a:cs typeface="Arial"/>
              </a:rPr>
              <a:t>The Service Pupil Promise initiative includes a event, a Service children pupil voice workshop lasting approximately 4-5 hours.  It will include activities based on the themes listed here. </a:t>
            </a:r>
          </a:p>
          <a:p>
            <a:endParaRPr lang="en-US" sz="1400" dirty="0">
              <a:solidFill>
                <a:schemeClr val="tx1"/>
              </a:solidFill>
            </a:endParaRPr>
          </a:p>
        </p:txBody>
      </p:sp>
      <p:pic>
        <p:nvPicPr>
          <p:cNvPr id="7" name="Picture 6" descr="A wall of colorful squares with drawings&#10;&#10;AI-generated content may be incorrect.">
            <a:extLst>
              <a:ext uri="{FF2B5EF4-FFF2-40B4-BE49-F238E27FC236}">
                <a16:creationId xmlns:a16="http://schemas.microsoft.com/office/drawing/2014/main" id="{D6AFEDCF-8F71-2C31-4685-482F93E08EA2}"/>
              </a:ext>
            </a:extLst>
          </p:cNvPr>
          <p:cNvPicPr>
            <a:picLocks noChangeAspect="1"/>
          </p:cNvPicPr>
          <p:nvPr/>
        </p:nvPicPr>
        <p:blipFill>
          <a:blip r:embed="rId4"/>
          <a:stretch>
            <a:fillRect/>
          </a:stretch>
        </p:blipFill>
        <p:spPr>
          <a:xfrm>
            <a:off x="422235" y="1717291"/>
            <a:ext cx="3311049" cy="2316115"/>
          </a:xfrm>
          <a:prstGeom prst="rect">
            <a:avLst/>
          </a:prstGeom>
        </p:spPr>
      </p:pic>
    </p:spTree>
    <p:extLst>
      <p:ext uri="{BB962C8B-B14F-4D97-AF65-F5344CB8AC3E}">
        <p14:creationId xmlns:p14="http://schemas.microsoft.com/office/powerpoint/2010/main" val="122683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E970-08F6-AC92-F251-248522A2788B}"/>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C6DC2A93-4F2E-C3CC-5789-7132F53049CC}"/>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2AA50EF5-5176-759C-708E-D4A98DD33026}"/>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C0FE4EB3-596D-CCF0-21D6-D74FCC9E52F0}"/>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006FDD1C-3E8B-CFB7-2406-E3EC384BE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7" name="Oval 6">
            <a:extLst>
              <a:ext uri="{FF2B5EF4-FFF2-40B4-BE49-F238E27FC236}">
                <a16:creationId xmlns:a16="http://schemas.microsoft.com/office/drawing/2014/main" id="{4CDA8FE7-A897-FEDB-5930-030420BD4100}"/>
              </a:ext>
            </a:extLst>
          </p:cNvPr>
          <p:cNvSpPr/>
          <p:nvPr/>
        </p:nvSpPr>
        <p:spPr>
          <a:xfrm>
            <a:off x="2344841" y="5463750"/>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 name="Oval 9">
            <a:extLst>
              <a:ext uri="{FF2B5EF4-FFF2-40B4-BE49-F238E27FC236}">
                <a16:creationId xmlns:a16="http://schemas.microsoft.com/office/drawing/2014/main" id="{EC0840DE-1DC5-C585-1750-1304C0ADE8DF}"/>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7B54992D-78FE-6BA2-0B43-083E024CB0E1}"/>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4" name="Oval 13">
            <a:extLst>
              <a:ext uri="{FF2B5EF4-FFF2-40B4-BE49-F238E27FC236}">
                <a16:creationId xmlns:a16="http://schemas.microsoft.com/office/drawing/2014/main" id="{5761596F-DF5D-2E0D-C6A1-59351BE825CE}"/>
              </a:ext>
            </a:extLst>
          </p:cNvPr>
          <p:cNvSpPr/>
          <p:nvPr/>
        </p:nvSpPr>
        <p:spPr>
          <a:xfrm>
            <a:off x="2688546" y="4468910"/>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5" name="Oval 14">
            <a:extLst>
              <a:ext uri="{FF2B5EF4-FFF2-40B4-BE49-F238E27FC236}">
                <a16:creationId xmlns:a16="http://schemas.microsoft.com/office/drawing/2014/main" id="{14BB9FD0-C349-4613-D00B-9214523F1133}"/>
              </a:ext>
            </a:extLst>
          </p:cNvPr>
          <p:cNvSpPr/>
          <p:nvPr/>
        </p:nvSpPr>
        <p:spPr>
          <a:xfrm>
            <a:off x="1819072" y="3566714"/>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0E3904D3-EA76-5A98-6032-84B4C9CE549D}"/>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DDCDE9CF-6E40-8D6B-0380-BDC2812884AE}"/>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439BE263-99DE-AAB2-87F2-5D9219C1406C}"/>
              </a:ext>
            </a:extLst>
          </p:cNvPr>
          <p:cNvSpPr/>
          <p:nvPr/>
        </p:nvSpPr>
        <p:spPr>
          <a:xfrm>
            <a:off x="10782999" y="144966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E6EE8048-81AD-46A0-AED7-8CC442EB6A1D}"/>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D3E0F61A-C7B3-4804-90E3-80E33B42380A}"/>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85D14783-AFA6-E44F-C327-9F2E9CAEBE60}"/>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D75B7FE9-EF5F-DC7A-FE0F-4A38D0D5521E}"/>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13B914A3-D66D-7725-0194-948E21715A9E}"/>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6D5B0165-88F3-AC09-CDCA-5828EDDB7D52}"/>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C89F0607-00A7-A7ED-D600-BE0A1FF6E33A}"/>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0B90A5B7-C048-9AF1-6948-49DF4E3F9A80}"/>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 name="Rectangle: Rounded Corners 1">
            <a:extLst>
              <a:ext uri="{FF2B5EF4-FFF2-40B4-BE49-F238E27FC236}">
                <a16:creationId xmlns:a16="http://schemas.microsoft.com/office/drawing/2014/main" id="{028776E3-8F58-6A00-AF00-6B13558EABE6}"/>
              </a:ext>
            </a:extLst>
          </p:cNvPr>
          <p:cNvSpPr/>
          <p:nvPr/>
        </p:nvSpPr>
        <p:spPr>
          <a:xfrm>
            <a:off x="349450" y="206457"/>
            <a:ext cx="11571232" cy="1052361"/>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a:solidFill>
                  <a:srgbClr val="FFFFFF"/>
                </a:solidFill>
                <a:latin typeface="Arial Rounded MT Bold"/>
                <a:ea typeface="Calibri"/>
                <a:cs typeface="Arial"/>
              </a:rPr>
              <a:t>LA wide Service children workshop event</a:t>
            </a:r>
            <a:endParaRPr lang="en-GB" sz="3200" strike="sngStrike">
              <a:solidFill>
                <a:srgbClr val="FF0000"/>
              </a:solidFill>
              <a:latin typeface="Arial Rounded MT Bold"/>
              <a:ea typeface="Calibri"/>
              <a:cs typeface="Arial"/>
            </a:endParaRPr>
          </a:p>
        </p:txBody>
      </p:sp>
      <p:pic>
        <p:nvPicPr>
          <p:cNvPr id="3" name="Picture 2" descr="A wall of colorful squares with drawings&#10;&#10;AI-generated content may be incorrect.">
            <a:extLst>
              <a:ext uri="{FF2B5EF4-FFF2-40B4-BE49-F238E27FC236}">
                <a16:creationId xmlns:a16="http://schemas.microsoft.com/office/drawing/2014/main" id="{3C415D75-1758-DBE0-D1FF-755F4E45CB21}"/>
              </a:ext>
            </a:extLst>
          </p:cNvPr>
          <p:cNvPicPr>
            <a:picLocks noChangeAspect="1"/>
          </p:cNvPicPr>
          <p:nvPr/>
        </p:nvPicPr>
        <p:blipFill>
          <a:blip r:embed="rId4"/>
          <a:stretch>
            <a:fillRect/>
          </a:stretch>
        </p:blipFill>
        <p:spPr>
          <a:xfrm>
            <a:off x="4808884" y="1377480"/>
            <a:ext cx="3311049" cy="2316115"/>
          </a:xfrm>
          <a:prstGeom prst="rect">
            <a:avLst/>
          </a:prstGeom>
        </p:spPr>
      </p:pic>
      <p:pic>
        <p:nvPicPr>
          <p:cNvPr id="5" name="Picture 4">
            <a:extLst>
              <a:ext uri="{FF2B5EF4-FFF2-40B4-BE49-F238E27FC236}">
                <a16:creationId xmlns:a16="http://schemas.microsoft.com/office/drawing/2014/main" id="{CBC89A5C-A60C-2140-B094-1239E7DF1E63}"/>
              </a:ext>
            </a:extLst>
          </p:cNvPr>
          <p:cNvPicPr>
            <a:picLocks noChangeAspect="1"/>
          </p:cNvPicPr>
          <p:nvPr/>
        </p:nvPicPr>
        <p:blipFill>
          <a:blip r:embed="rId5"/>
          <a:stretch>
            <a:fillRect/>
          </a:stretch>
        </p:blipFill>
        <p:spPr>
          <a:xfrm>
            <a:off x="8273236" y="1484220"/>
            <a:ext cx="2198969" cy="2111164"/>
          </a:xfrm>
          <a:prstGeom prst="rect">
            <a:avLst/>
          </a:prstGeom>
        </p:spPr>
      </p:pic>
      <p:pic>
        <p:nvPicPr>
          <p:cNvPr id="8" name="Picture 7">
            <a:extLst>
              <a:ext uri="{FF2B5EF4-FFF2-40B4-BE49-F238E27FC236}">
                <a16:creationId xmlns:a16="http://schemas.microsoft.com/office/drawing/2014/main" id="{5DC2A546-F1AA-0555-BEB5-30D1D7634415}"/>
              </a:ext>
            </a:extLst>
          </p:cNvPr>
          <p:cNvPicPr>
            <a:picLocks noChangeAspect="1"/>
          </p:cNvPicPr>
          <p:nvPr/>
        </p:nvPicPr>
        <p:blipFill>
          <a:blip r:embed="rId6"/>
          <a:stretch>
            <a:fillRect/>
          </a:stretch>
        </p:blipFill>
        <p:spPr>
          <a:xfrm>
            <a:off x="2303410" y="1513068"/>
            <a:ext cx="2163736" cy="2182944"/>
          </a:xfrm>
          <a:prstGeom prst="rect">
            <a:avLst/>
          </a:prstGeom>
        </p:spPr>
      </p:pic>
      <p:pic>
        <p:nvPicPr>
          <p:cNvPr id="11" name="Picture 10" descr="A drawing of different activities&#10;&#10;AI-generated content may be incorrect.">
            <a:extLst>
              <a:ext uri="{FF2B5EF4-FFF2-40B4-BE49-F238E27FC236}">
                <a16:creationId xmlns:a16="http://schemas.microsoft.com/office/drawing/2014/main" id="{EA015CA2-6A6B-D099-01B0-759FAAA015C0}"/>
              </a:ext>
            </a:extLst>
          </p:cNvPr>
          <p:cNvPicPr>
            <a:picLocks noChangeAspect="1"/>
          </p:cNvPicPr>
          <p:nvPr/>
        </p:nvPicPr>
        <p:blipFill>
          <a:blip r:embed="rId7"/>
          <a:stretch>
            <a:fillRect/>
          </a:stretch>
        </p:blipFill>
        <p:spPr>
          <a:xfrm>
            <a:off x="473049" y="3992614"/>
            <a:ext cx="4013148" cy="2570346"/>
          </a:xfrm>
          <a:prstGeom prst="rect">
            <a:avLst/>
          </a:prstGeom>
        </p:spPr>
      </p:pic>
      <p:pic>
        <p:nvPicPr>
          <p:cNvPr id="12" name="Picture 11">
            <a:extLst>
              <a:ext uri="{FF2B5EF4-FFF2-40B4-BE49-F238E27FC236}">
                <a16:creationId xmlns:a16="http://schemas.microsoft.com/office/drawing/2014/main" id="{D4862CA0-E3E6-CBFF-AB67-163C25FEAE14}"/>
              </a:ext>
            </a:extLst>
          </p:cNvPr>
          <p:cNvPicPr>
            <a:picLocks noChangeAspect="1"/>
          </p:cNvPicPr>
          <p:nvPr/>
        </p:nvPicPr>
        <p:blipFill>
          <a:blip r:embed="rId8"/>
          <a:stretch>
            <a:fillRect/>
          </a:stretch>
        </p:blipFill>
        <p:spPr>
          <a:xfrm>
            <a:off x="4676385" y="4020565"/>
            <a:ext cx="3576248" cy="2564411"/>
          </a:xfrm>
          <a:prstGeom prst="rect">
            <a:avLst/>
          </a:prstGeom>
        </p:spPr>
      </p:pic>
      <p:pic>
        <p:nvPicPr>
          <p:cNvPr id="18" name="Picture 17">
            <a:extLst>
              <a:ext uri="{FF2B5EF4-FFF2-40B4-BE49-F238E27FC236}">
                <a16:creationId xmlns:a16="http://schemas.microsoft.com/office/drawing/2014/main" id="{364CC558-7573-33CD-85BB-EFC428B0AAAB}"/>
              </a:ext>
            </a:extLst>
          </p:cNvPr>
          <p:cNvPicPr>
            <a:picLocks noChangeAspect="1"/>
          </p:cNvPicPr>
          <p:nvPr/>
        </p:nvPicPr>
        <p:blipFill>
          <a:blip r:embed="rId9"/>
          <a:stretch>
            <a:fillRect/>
          </a:stretch>
        </p:blipFill>
        <p:spPr>
          <a:xfrm>
            <a:off x="8377471" y="3994957"/>
            <a:ext cx="3531746" cy="2565661"/>
          </a:xfrm>
          <a:prstGeom prst="rect">
            <a:avLst/>
          </a:prstGeom>
        </p:spPr>
      </p:pic>
    </p:spTree>
    <p:extLst>
      <p:ext uri="{BB962C8B-B14F-4D97-AF65-F5344CB8AC3E}">
        <p14:creationId xmlns:p14="http://schemas.microsoft.com/office/powerpoint/2010/main" val="367846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D982-3A33-07AE-83B1-77070C132902}"/>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338CCBC6-B918-8394-755E-EB737216CF33}"/>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D4D17EFE-50D3-A435-ED5F-5C7E63CC8194}"/>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54FA694A-F1EF-ED0F-6DE2-5B845C96F2D5}"/>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696D0699-E16D-4C81-8C18-505662217E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a:stretch/>
        </p:blipFill>
        <p:spPr>
          <a:xfrm>
            <a:off x="10702402" y="6043839"/>
            <a:ext cx="1358585" cy="661719"/>
          </a:xfrm>
          <a:prstGeom prst="rect">
            <a:avLst/>
          </a:prstGeom>
        </p:spPr>
      </p:pic>
      <p:sp>
        <p:nvSpPr>
          <p:cNvPr id="10" name="Oval 9">
            <a:extLst>
              <a:ext uri="{FF2B5EF4-FFF2-40B4-BE49-F238E27FC236}">
                <a16:creationId xmlns:a16="http://schemas.microsoft.com/office/drawing/2014/main" id="{1735A2C4-7599-F8CF-6DED-AD95227F3E1B}"/>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64506E7D-E03B-F6D1-7C57-DFE010E71F15}"/>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FC8D0485-B09B-1B94-6EEA-EDDF0374191D}"/>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5D5E0DDB-B0F6-F551-552E-8109D3D41820}"/>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4F894684-6B4F-4563-E07E-0A4E4323ABBF}"/>
              </a:ext>
            </a:extLst>
          </p:cNvPr>
          <p:cNvSpPr/>
          <p:nvPr/>
        </p:nvSpPr>
        <p:spPr>
          <a:xfrm>
            <a:off x="10782999" y="144966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B41FBF37-85E2-0A55-9C44-12E71BCFCD1C}"/>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D409D692-7D25-FE98-5FB6-B0F8D94C67B5}"/>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4A7DD19C-9DCB-3B7F-6B1C-B37CD003D80C}"/>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1D76974C-B4FB-1772-D105-4F63FACE9195}"/>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59BA721A-37C4-E77A-DBA4-07624716E709}"/>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05A53FA4-6970-F558-4D14-3B6CEF63F8D5}"/>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114D6BA3-8B09-C29C-2D1D-128E7750D23E}"/>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B66A6513-04CA-29CF-94BE-A80B3B445876}"/>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8" name="Rectangle: Rounded Corners 107">
            <a:extLst>
              <a:ext uri="{FF2B5EF4-FFF2-40B4-BE49-F238E27FC236}">
                <a16:creationId xmlns:a16="http://schemas.microsoft.com/office/drawing/2014/main" id="{3CE8C15A-CC02-B686-3743-7923DA5DB5D4}"/>
              </a:ext>
            </a:extLst>
          </p:cNvPr>
          <p:cNvSpPr/>
          <p:nvPr/>
        </p:nvSpPr>
        <p:spPr>
          <a:xfrm>
            <a:off x="285843" y="206456"/>
            <a:ext cx="5035570" cy="1228464"/>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dirty="0">
                <a:solidFill>
                  <a:srgbClr val="FFFFFF"/>
                </a:solidFill>
                <a:latin typeface="Arial Rounded MT Bold"/>
                <a:ea typeface="Calibri"/>
                <a:cs typeface="Arial"/>
              </a:rPr>
              <a:t>PILOT – Pembrokeshire Service Pupil Promise</a:t>
            </a:r>
            <a:endParaRPr lang="en-GB" sz="3200" dirty="0"/>
          </a:p>
        </p:txBody>
      </p:sp>
      <p:sp>
        <p:nvSpPr>
          <p:cNvPr id="2" name="Rectangle: Rounded Corners 1">
            <a:extLst>
              <a:ext uri="{FF2B5EF4-FFF2-40B4-BE49-F238E27FC236}">
                <a16:creationId xmlns:a16="http://schemas.microsoft.com/office/drawing/2014/main" id="{3996B76B-C7E3-0E39-B7EB-1033B42A97E6}"/>
              </a:ext>
            </a:extLst>
          </p:cNvPr>
          <p:cNvSpPr/>
          <p:nvPr/>
        </p:nvSpPr>
        <p:spPr>
          <a:xfrm>
            <a:off x="641920" y="1632599"/>
            <a:ext cx="4447655" cy="4738922"/>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The information from the event was collated and reflected upon and the Pembrokeshire Promise was written over the summer. </a:t>
            </a:r>
          </a:p>
          <a:p>
            <a:pPr>
              <a:defRPr/>
            </a:pPr>
            <a:endParaRPr lang="en-GB" dirty="0">
              <a:solidFill>
                <a:schemeClr val="tx1"/>
              </a:solidFill>
              <a:latin typeface="Arial"/>
              <a:ea typeface="Tahoma"/>
              <a:cs typeface="Arial"/>
            </a:endParaRPr>
          </a:p>
          <a:p>
            <a:pPr>
              <a:defRPr/>
            </a:pPr>
            <a:r>
              <a:rPr lang="en-GB" dirty="0">
                <a:solidFill>
                  <a:schemeClr val="tx1"/>
                </a:solidFill>
                <a:latin typeface="Arial"/>
                <a:ea typeface="Tahoma"/>
                <a:cs typeface="Arial"/>
              </a:rPr>
              <a:t>It was launched at the Armed Forces Festival West Wales as a number of the children who had been involved in the workshops were present. </a:t>
            </a:r>
            <a:endParaRPr lang="en-GB">
              <a:solidFill>
                <a:schemeClr val="tx1"/>
              </a:solidFill>
            </a:endParaRPr>
          </a:p>
          <a:p>
            <a:pPr>
              <a:defRPr/>
            </a:pPr>
            <a:endParaRPr lang="en-GB" sz="1400">
              <a:solidFill>
                <a:schemeClr val="tx1"/>
              </a:solidFill>
              <a:latin typeface="Arial"/>
              <a:ea typeface="Tahoma"/>
              <a:cs typeface="Arial"/>
            </a:endParaRPr>
          </a:p>
        </p:txBody>
      </p:sp>
      <p:pic>
        <p:nvPicPr>
          <p:cNvPr id="3" name="Picture 2">
            <a:extLst>
              <a:ext uri="{FF2B5EF4-FFF2-40B4-BE49-F238E27FC236}">
                <a16:creationId xmlns:a16="http://schemas.microsoft.com/office/drawing/2014/main" id="{C614949D-36DC-23BF-B677-1C2E05FDAD06}"/>
              </a:ext>
            </a:extLst>
          </p:cNvPr>
          <p:cNvPicPr>
            <a:picLocks noChangeAspect="1"/>
          </p:cNvPicPr>
          <p:nvPr/>
        </p:nvPicPr>
        <p:blipFill>
          <a:blip r:embed="rId4"/>
          <a:stretch>
            <a:fillRect/>
          </a:stretch>
        </p:blipFill>
        <p:spPr>
          <a:xfrm>
            <a:off x="5778747" y="210237"/>
            <a:ext cx="4522076" cy="6512956"/>
          </a:xfrm>
          <a:prstGeom prst="rect">
            <a:avLst/>
          </a:prstGeom>
        </p:spPr>
      </p:pic>
    </p:spTree>
    <p:extLst>
      <p:ext uri="{BB962C8B-B14F-4D97-AF65-F5344CB8AC3E}">
        <p14:creationId xmlns:p14="http://schemas.microsoft.com/office/powerpoint/2010/main" val="336051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35FE8-F640-436E-0131-1325B8001BC7}"/>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AD47F730-3178-2F0E-340F-20D1BF81CF55}"/>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E064C4B3-0F06-27D8-0E53-BC24F1ABE976}"/>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6A264756-B934-228F-55E9-C74730F4D16A}"/>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Oval 9">
            <a:extLst>
              <a:ext uri="{FF2B5EF4-FFF2-40B4-BE49-F238E27FC236}">
                <a16:creationId xmlns:a16="http://schemas.microsoft.com/office/drawing/2014/main" id="{5893CB71-4BE0-5DB1-4BC0-50340A083C73}"/>
              </a:ext>
            </a:extLst>
          </p:cNvPr>
          <p:cNvSpPr/>
          <p:nvPr/>
        </p:nvSpPr>
        <p:spPr>
          <a:xfrm>
            <a:off x="350890" y="3215239"/>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3" name="Oval 12">
            <a:extLst>
              <a:ext uri="{FF2B5EF4-FFF2-40B4-BE49-F238E27FC236}">
                <a16:creationId xmlns:a16="http://schemas.microsoft.com/office/drawing/2014/main" id="{0EE60DDB-CF1A-B546-AF70-7EBE88B6E24A}"/>
              </a:ext>
            </a:extLst>
          </p:cNvPr>
          <p:cNvSpPr/>
          <p:nvPr/>
        </p:nvSpPr>
        <p:spPr>
          <a:xfrm>
            <a:off x="1246531" y="4891013"/>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6" name="Oval 15">
            <a:extLst>
              <a:ext uri="{FF2B5EF4-FFF2-40B4-BE49-F238E27FC236}">
                <a16:creationId xmlns:a16="http://schemas.microsoft.com/office/drawing/2014/main" id="{E6826148-CFBF-9D80-93A7-168B51336146}"/>
              </a:ext>
            </a:extLst>
          </p:cNvPr>
          <p:cNvSpPr/>
          <p:nvPr/>
        </p:nvSpPr>
        <p:spPr>
          <a:xfrm>
            <a:off x="977640" y="617981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7" name="Oval 16">
            <a:extLst>
              <a:ext uri="{FF2B5EF4-FFF2-40B4-BE49-F238E27FC236}">
                <a16:creationId xmlns:a16="http://schemas.microsoft.com/office/drawing/2014/main" id="{3D9FAEFC-2DFD-84A1-370A-66B7ABFD89F0}"/>
              </a:ext>
            </a:extLst>
          </p:cNvPr>
          <p:cNvSpPr/>
          <p:nvPr/>
        </p:nvSpPr>
        <p:spPr>
          <a:xfrm>
            <a:off x="288198" y="6017974"/>
            <a:ext cx="694427" cy="694427"/>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9" name="Oval 18">
            <a:extLst>
              <a:ext uri="{FF2B5EF4-FFF2-40B4-BE49-F238E27FC236}">
                <a16:creationId xmlns:a16="http://schemas.microsoft.com/office/drawing/2014/main" id="{73524AF2-B80C-1071-7452-B6087FBEBE4D}"/>
              </a:ext>
            </a:extLst>
          </p:cNvPr>
          <p:cNvSpPr/>
          <p:nvPr/>
        </p:nvSpPr>
        <p:spPr>
          <a:xfrm>
            <a:off x="10782999" y="1449665"/>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0" name="Oval 19">
            <a:extLst>
              <a:ext uri="{FF2B5EF4-FFF2-40B4-BE49-F238E27FC236}">
                <a16:creationId xmlns:a16="http://schemas.microsoft.com/office/drawing/2014/main" id="{5DE9345C-8AA6-DF97-93EB-D9F17554F123}"/>
              </a:ext>
            </a:extLst>
          </p:cNvPr>
          <p:cNvSpPr/>
          <p:nvPr/>
        </p:nvSpPr>
        <p:spPr>
          <a:xfrm>
            <a:off x="10788852" y="2323842"/>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1" name="Oval 20">
            <a:extLst>
              <a:ext uri="{FF2B5EF4-FFF2-40B4-BE49-F238E27FC236}">
                <a16:creationId xmlns:a16="http://schemas.microsoft.com/office/drawing/2014/main" id="{53537D8D-6EC2-49E5-0EDA-5058FB051AA2}"/>
              </a:ext>
            </a:extLst>
          </p:cNvPr>
          <p:cNvSpPr/>
          <p:nvPr/>
        </p:nvSpPr>
        <p:spPr>
          <a:xfrm>
            <a:off x="11033267" y="377595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2" name="Oval 21">
            <a:extLst>
              <a:ext uri="{FF2B5EF4-FFF2-40B4-BE49-F238E27FC236}">
                <a16:creationId xmlns:a16="http://schemas.microsoft.com/office/drawing/2014/main" id="{33432698-B175-3130-073A-A3E3FCC14A2F}"/>
              </a:ext>
            </a:extLst>
          </p:cNvPr>
          <p:cNvSpPr/>
          <p:nvPr/>
        </p:nvSpPr>
        <p:spPr>
          <a:xfrm>
            <a:off x="10620568" y="463222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3" name="Oval 22">
            <a:extLst>
              <a:ext uri="{FF2B5EF4-FFF2-40B4-BE49-F238E27FC236}">
                <a16:creationId xmlns:a16="http://schemas.microsoft.com/office/drawing/2014/main" id="{B9AF8A51-7F2B-65E6-4B5A-61B8EF1558D0}"/>
              </a:ext>
            </a:extLst>
          </p:cNvPr>
          <p:cNvSpPr/>
          <p:nvPr/>
        </p:nvSpPr>
        <p:spPr>
          <a:xfrm>
            <a:off x="10137369" y="296208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5" name="Oval 24">
            <a:extLst>
              <a:ext uri="{FF2B5EF4-FFF2-40B4-BE49-F238E27FC236}">
                <a16:creationId xmlns:a16="http://schemas.microsoft.com/office/drawing/2014/main" id="{26C58DB8-7698-6EDA-D899-481EDA5E2CC2}"/>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8497A0AE-62E2-5E78-1CA8-577676718BD0}"/>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3906F12C-E7BD-A558-7986-A9660FD6963F}"/>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F080A8F7-A16A-103F-DCA7-240941E3CD89}"/>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108" name="Rectangle: Rounded Corners 107">
            <a:extLst>
              <a:ext uri="{FF2B5EF4-FFF2-40B4-BE49-F238E27FC236}">
                <a16:creationId xmlns:a16="http://schemas.microsoft.com/office/drawing/2014/main" id="{C8EB586B-205A-27AB-0814-D3F943BCEEBD}"/>
              </a:ext>
            </a:extLst>
          </p:cNvPr>
          <p:cNvSpPr/>
          <p:nvPr/>
        </p:nvSpPr>
        <p:spPr>
          <a:xfrm>
            <a:off x="188862" y="206456"/>
            <a:ext cx="11713460" cy="951373"/>
          </a:xfrm>
          <a:prstGeom prst="roundRect">
            <a:avLst/>
          </a:prstGeom>
          <a:solidFill>
            <a:srgbClr val="C0004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800"/>
              </a:spcAft>
            </a:pPr>
            <a:r>
              <a:rPr lang="en-GB" sz="3200" dirty="0">
                <a:solidFill>
                  <a:srgbClr val="FFFFFF"/>
                </a:solidFill>
                <a:latin typeface="Arial Rounded MT Bold"/>
                <a:ea typeface="Calibri"/>
                <a:cs typeface="Arial"/>
              </a:rPr>
              <a:t>What next? </a:t>
            </a:r>
            <a:endParaRPr lang="en-US" dirty="0"/>
          </a:p>
        </p:txBody>
      </p:sp>
      <p:sp>
        <p:nvSpPr>
          <p:cNvPr id="2" name="Rectangle: Rounded Corners 1">
            <a:extLst>
              <a:ext uri="{FF2B5EF4-FFF2-40B4-BE49-F238E27FC236}">
                <a16:creationId xmlns:a16="http://schemas.microsoft.com/office/drawing/2014/main" id="{F0344E45-4103-0FD9-1DC6-41958BB4A28E}"/>
              </a:ext>
            </a:extLst>
          </p:cNvPr>
          <p:cNvSpPr/>
          <p:nvPr/>
        </p:nvSpPr>
        <p:spPr>
          <a:xfrm>
            <a:off x="281702" y="1327801"/>
            <a:ext cx="6414999" cy="1067468"/>
          </a:xfrm>
          <a:prstGeom prst="roundRect">
            <a:avLst>
              <a:gd name="adj" fmla="val 17668"/>
            </a:avLst>
          </a:prstGeom>
          <a:solidFill>
            <a:srgbClr val="C0004E">
              <a:alpha val="25098"/>
            </a:srgbClr>
          </a:solidFill>
          <a:ln w="28575">
            <a:solidFill>
              <a:srgbClr val="C0004E"/>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endParaRPr lang="en-GB" sz="1400">
              <a:solidFill>
                <a:schemeClr val="tx1"/>
              </a:solidFill>
              <a:latin typeface="Arial"/>
              <a:ea typeface="Tahoma"/>
              <a:cs typeface="Arial"/>
            </a:endParaRPr>
          </a:p>
          <a:p>
            <a:pPr>
              <a:defRPr/>
            </a:pPr>
            <a:r>
              <a:rPr lang="en-GB" dirty="0">
                <a:solidFill>
                  <a:schemeClr val="tx1"/>
                </a:solidFill>
                <a:latin typeface="Arial"/>
                <a:ea typeface="Tahoma"/>
                <a:cs typeface="Arial"/>
              </a:rPr>
              <a:t>The eventual aim is to create a Service Pupil Promise with every LA. </a:t>
            </a:r>
          </a:p>
          <a:p>
            <a:pPr>
              <a:defRPr/>
            </a:pPr>
            <a:endParaRPr lang="en-GB" dirty="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a:p>
            <a:pPr>
              <a:defRPr/>
            </a:pPr>
            <a:endParaRPr lang="en-GB" sz="1400">
              <a:solidFill>
                <a:schemeClr val="tx1"/>
              </a:solidFill>
              <a:latin typeface="Arial"/>
              <a:ea typeface="Tahoma"/>
              <a:cs typeface="Arial"/>
            </a:endParaRPr>
          </a:p>
        </p:txBody>
      </p:sp>
      <p:pic>
        <p:nvPicPr>
          <p:cNvPr id="5" name="Picture 4" descr="A group of children posing for a photo&#10;&#10;AI-generated content may be incorrect.">
            <a:extLst>
              <a:ext uri="{FF2B5EF4-FFF2-40B4-BE49-F238E27FC236}">
                <a16:creationId xmlns:a16="http://schemas.microsoft.com/office/drawing/2014/main" id="{62DA2357-3E70-84F9-5C1D-E2185601EFA0}"/>
              </a:ext>
            </a:extLst>
          </p:cNvPr>
          <p:cNvPicPr>
            <a:picLocks noChangeAspect="1"/>
          </p:cNvPicPr>
          <p:nvPr/>
        </p:nvPicPr>
        <p:blipFill>
          <a:blip r:embed="rId3"/>
          <a:stretch>
            <a:fillRect/>
          </a:stretch>
        </p:blipFill>
        <p:spPr>
          <a:xfrm>
            <a:off x="628217" y="2726747"/>
            <a:ext cx="5532293" cy="3787487"/>
          </a:xfrm>
          <a:prstGeom prst="rect">
            <a:avLst/>
          </a:prstGeom>
        </p:spPr>
      </p:pic>
      <p:pic>
        <p:nvPicPr>
          <p:cNvPr id="7" name="Picture 6">
            <a:extLst>
              <a:ext uri="{FF2B5EF4-FFF2-40B4-BE49-F238E27FC236}">
                <a16:creationId xmlns:a16="http://schemas.microsoft.com/office/drawing/2014/main" id="{1C32E83F-2B20-B494-0C9C-80B8DFA483EC}"/>
              </a:ext>
            </a:extLst>
          </p:cNvPr>
          <p:cNvPicPr>
            <a:picLocks noChangeAspect="1"/>
          </p:cNvPicPr>
          <p:nvPr/>
        </p:nvPicPr>
        <p:blipFill>
          <a:blip r:embed="rId4"/>
          <a:stretch>
            <a:fillRect/>
          </a:stretch>
        </p:blipFill>
        <p:spPr>
          <a:xfrm>
            <a:off x="7157170" y="1325706"/>
            <a:ext cx="4098348" cy="5398077"/>
          </a:xfrm>
          <a:prstGeom prst="rect">
            <a:avLst/>
          </a:prstGeom>
        </p:spPr>
      </p:pic>
    </p:spTree>
    <p:extLst>
      <p:ext uri="{BB962C8B-B14F-4D97-AF65-F5344CB8AC3E}">
        <p14:creationId xmlns:p14="http://schemas.microsoft.com/office/powerpoint/2010/main" val="25801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CFA1-0F14-07D1-6C2A-76ED7715F313}"/>
            </a:ext>
          </a:extLst>
        </p:cNvPr>
        <p:cNvGrpSpPr/>
        <p:nvPr/>
      </p:nvGrpSpPr>
      <p:grpSpPr>
        <a:xfrm>
          <a:off x="0" y="0"/>
          <a:ext cx="0" cy="0"/>
          <a:chOff x="0" y="0"/>
          <a:chExt cx="0" cy="0"/>
        </a:xfrm>
      </p:grpSpPr>
      <p:sp>
        <p:nvSpPr>
          <p:cNvPr id="27" name="Oval 26">
            <a:extLst>
              <a:ext uri="{FF2B5EF4-FFF2-40B4-BE49-F238E27FC236}">
                <a16:creationId xmlns:a16="http://schemas.microsoft.com/office/drawing/2014/main" id="{E3E7EC3F-C47B-DA46-5DAE-A03CA2CA15ED}"/>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925DE11F-66D6-B633-D91A-F04C9AC96919}"/>
              </a:ext>
            </a:extLst>
          </p:cNvPr>
          <p:cNvSpPr/>
          <p:nvPr/>
        </p:nvSpPr>
        <p:spPr>
          <a:xfrm>
            <a:off x="-1661057" y="1908310"/>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70560DD-AEC7-F43A-9BF9-462FF9B51EB1}"/>
              </a:ext>
            </a:extLst>
          </p:cNvPr>
          <p:cNvSpPr/>
          <p:nvPr/>
        </p:nvSpPr>
        <p:spPr>
          <a:xfrm>
            <a:off x="5775062" y="5647195"/>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B5E18ACB-CA9E-108D-B2AB-D097C3D7BA71}"/>
              </a:ext>
            </a:extLst>
          </p:cNvPr>
          <p:cNvSpPr/>
          <p:nvPr/>
        </p:nvSpPr>
        <p:spPr>
          <a:xfrm>
            <a:off x="3217010" y="377629"/>
            <a:ext cx="686221" cy="671843"/>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6" name="Oval 25">
            <a:extLst>
              <a:ext uri="{FF2B5EF4-FFF2-40B4-BE49-F238E27FC236}">
                <a16:creationId xmlns:a16="http://schemas.microsoft.com/office/drawing/2014/main" id="{D25DF5E6-3F4D-EDDA-EC28-AAF7582E4B22}"/>
              </a:ext>
            </a:extLst>
          </p:cNvPr>
          <p:cNvSpPr/>
          <p:nvPr/>
        </p:nvSpPr>
        <p:spPr>
          <a:xfrm>
            <a:off x="2366579" y="337374"/>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0" name="Oval 29">
            <a:extLst>
              <a:ext uri="{FF2B5EF4-FFF2-40B4-BE49-F238E27FC236}">
                <a16:creationId xmlns:a16="http://schemas.microsoft.com/office/drawing/2014/main" id="{DA9471CA-FB5E-9F99-04BC-BE5618A85A8D}"/>
              </a:ext>
            </a:extLst>
          </p:cNvPr>
          <p:cNvSpPr/>
          <p:nvPr/>
        </p:nvSpPr>
        <p:spPr>
          <a:xfrm>
            <a:off x="4157462" y="209054"/>
            <a:ext cx="332539" cy="332538"/>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31" name="Oval 30">
            <a:extLst>
              <a:ext uri="{FF2B5EF4-FFF2-40B4-BE49-F238E27FC236}">
                <a16:creationId xmlns:a16="http://schemas.microsoft.com/office/drawing/2014/main" id="{8B30F576-F4A7-BE73-8938-D7D761CAD7B4}"/>
              </a:ext>
            </a:extLst>
          </p:cNvPr>
          <p:cNvSpPr/>
          <p:nvPr/>
        </p:nvSpPr>
        <p:spPr>
          <a:xfrm>
            <a:off x="5105771" y="371822"/>
            <a:ext cx="671843" cy="68622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a:p>
        </p:txBody>
      </p:sp>
      <p:sp>
        <p:nvSpPr>
          <p:cNvPr id="2" name="Rectangle: Rounded Corners 1">
            <a:extLst>
              <a:ext uri="{FF2B5EF4-FFF2-40B4-BE49-F238E27FC236}">
                <a16:creationId xmlns:a16="http://schemas.microsoft.com/office/drawing/2014/main" id="{9BD235E7-9B82-9302-C1AF-D486ED017F65}"/>
              </a:ext>
            </a:extLst>
          </p:cNvPr>
          <p:cNvSpPr/>
          <p:nvPr/>
        </p:nvSpPr>
        <p:spPr>
          <a:xfrm>
            <a:off x="349450" y="206457"/>
            <a:ext cx="11571232" cy="1052361"/>
          </a:xfrm>
          <a:prstGeom prst="roundRect">
            <a:avLst/>
          </a:prstGeom>
          <a:solidFill>
            <a:srgbClr val="8FD45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FFFFFF"/>
                </a:solidFill>
                <a:latin typeface="Arial Rounded MT Bold"/>
                <a:ea typeface="Calibri"/>
                <a:cs typeface="Arial"/>
              </a:rPr>
              <a:t>Service Pupil promise – Initial Planning</a:t>
            </a:r>
            <a:endParaRPr lang="en-US" dirty="0"/>
          </a:p>
        </p:txBody>
      </p:sp>
      <p:sp>
        <p:nvSpPr>
          <p:cNvPr id="4" name="Rectangle: Rounded Corners 3">
            <a:extLst>
              <a:ext uri="{FF2B5EF4-FFF2-40B4-BE49-F238E27FC236}">
                <a16:creationId xmlns:a16="http://schemas.microsoft.com/office/drawing/2014/main" id="{28D07E14-F672-F863-00BD-CD26FABE8779}"/>
              </a:ext>
            </a:extLst>
          </p:cNvPr>
          <p:cNvSpPr/>
          <p:nvPr/>
        </p:nvSpPr>
        <p:spPr>
          <a:xfrm>
            <a:off x="348364" y="1447374"/>
            <a:ext cx="2876806" cy="520267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b="1" dirty="0">
                <a:solidFill>
                  <a:schemeClr val="tx1"/>
                </a:solidFill>
                <a:latin typeface="Arial"/>
                <a:cs typeface="Arial"/>
              </a:rPr>
              <a:t>How will you be supported?</a:t>
            </a:r>
            <a:endParaRPr lang="en-US"/>
          </a:p>
          <a:p>
            <a:endParaRPr lang="en-GB" sz="1400" dirty="0">
              <a:solidFill>
                <a:schemeClr val="tx1"/>
              </a:solidFill>
              <a:latin typeface="Arial"/>
              <a:cs typeface="Arial"/>
            </a:endParaRPr>
          </a:p>
          <a:p>
            <a:r>
              <a:rPr lang="en-GB" sz="1400" dirty="0">
                <a:solidFill>
                  <a:schemeClr val="tx1"/>
                </a:solidFill>
                <a:latin typeface="Arial"/>
                <a:cs typeface="Arial"/>
              </a:rPr>
              <a:t>SSCE Cymru will provide a checklist and all template resources required for the workshop</a:t>
            </a:r>
            <a:r>
              <a:rPr lang="en-GB" sz="1400" strike="sngStrike" dirty="0">
                <a:solidFill>
                  <a:srgbClr val="FF0000"/>
                </a:solidFill>
                <a:latin typeface="Arial"/>
                <a:cs typeface="Arial"/>
              </a:rPr>
              <a:t>/s</a:t>
            </a:r>
            <a:r>
              <a:rPr lang="en-GB" sz="1400" dirty="0">
                <a:solidFill>
                  <a:schemeClr val="tx1"/>
                </a:solidFill>
                <a:latin typeface="Arial"/>
                <a:cs typeface="Arial"/>
              </a:rPr>
              <a:t> as well as the production of the final Service Pupil Promise. </a:t>
            </a:r>
            <a:endParaRPr lang="en-GB">
              <a:solidFill>
                <a:schemeClr val="tx1"/>
              </a:solidFill>
            </a:endParaRPr>
          </a:p>
          <a:p>
            <a:endParaRPr lang="en-GB" sz="1400" dirty="0">
              <a:solidFill>
                <a:schemeClr val="tx1"/>
              </a:solidFill>
              <a:latin typeface="Arial"/>
              <a:cs typeface="Arial"/>
            </a:endParaRPr>
          </a:p>
          <a:p>
            <a:pPr>
              <a:buFont typeface="Arial"/>
            </a:pPr>
            <a:r>
              <a:rPr lang="en-GB" sz="1400" dirty="0">
                <a:solidFill>
                  <a:schemeClr val="tx1"/>
                </a:solidFill>
                <a:latin typeface="Arial"/>
                <a:cs typeface="Arial"/>
              </a:rPr>
              <a:t>You will be supported by the SSCE Cymru team in the planning, delivery and write up of your LA Service Pupil Promise. </a:t>
            </a:r>
            <a:endParaRPr lang="en-GB">
              <a:solidFill>
                <a:schemeClr val="tx1"/>
              </a:solidFill>
            </a:endParaRPr>
          </a:p>
          <a:p>
            <a:endParaRPr lang="en-GB" sz="1400" dirty="0">
              <a:solidFill>
                <a:schemeClr val="tx1"/>
              </a:solidFill>
              <a:latin typeface="Arial"/>
              <a:cs typeface="Arial"/>
            </a:endParaRPr>
          </a:p>
          <a:p>
            <a:pPr>
              <a:buFont typeface="Arial"/>
            </a:pPr>
            <a:r>
              <a:rPr lang="en-GB" sz="1400" dirty="0">
                <a:solidFill>
                  <a:schemeClr val="tx1"/>
                </a:solidFill>
                <a:latin typeface="Arial"/>
                <a:cs typeface="Arial"/>
              </a:rPr>
              <a:t>SSCE Cymru will support with funding. This could be used to cover the costs of a venue, food, resources, staff/staff cover, transport etc. </a:t>
            </a:r>
            <a:endParaRPr lang="en-GB" dirty="0">
              <a:solidFill>
                <a:schemeClr val="tx1"/>
              </a:solidFill>
            </a:endParaRPr>
          </a:p>
        </p:txBody>
      </p:sp>
      <p:sp>
        <p:nvSpPr>
          <p:cNvPr id="3" name="Rectangle: Rounded Corners 2">
            <a:extLst>
              <a:ext uri="{FF2B5EF4-FFF2-40B4-BE49-F238E27FC236}">
                <a16:creationId xmlns:a16="http://schemas.microsoft.com/office/drawing/2014/main" id="{4DE71E09-3745-0A0F-CF29-0CADC991C908}"/>
              </a:ext>
            </a:extLst>
          </p:cNvPr>
          <p:cNvSpPr/>
          <p:nvPr/>
        </p:nvSpPr>
        <p:spPr>
          <a:xfrm>
            <a:off x="3458148" y="1447374"/>
            <a:ext cx="8385859" cy="5202673"/>
          </a:xfrm>
          <a:prstGeom prst="roundRect">
            <a:avLst>
              <a:gd name="adj" fmla="val 17668"/>
            </a:avLst>
          </a:prstGeom>
          <a:solidFill>
            <a:srgbClr val="91D553">
              <a:alpha val="24000"/>
            </a:srgbClr>
          </a:solidFill>
          <a:ln w="28575">
            <a:solidFill>
              <a:srgbClr val="8FD450"/>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GB" sz="1600" b="1" dirty="0">
                <a:solidFill>
                  <a:schemeClr val="tx1"/>
                </a:solidFill>
                <a:latin typeface="Arial"/>
                <a:cs typeface="Arial"/>
              </a:rPr>
              <a:t>Who, where, when? </a:t>
            </a:r>
            <a:endParaRPr lang="en-US" dirty="0">
              <a:solidFill>
                <a:schemeClr val="tx1"/>
              </a:solidFill>
            </a:endParaRPr>
          </a:p>
          <a:p>
            <a:endParaRPr lang="en-GB" sz="1000" dirty="0">
              <a:solidFill>
                <a:schemeClr val="tx1"/>
              </a:solidFill>
              <a:latin typeface="Arial"/>
              <a:cs typeface="Arial"/>
            </a:endParaRPr>
          </a:p>
          <a:p>
            <a:r>
              <a:rPr lang="en-GB" sz="1400" dirty="0">
                <a:solidFill>
                  <a:schemeClr val="tx1"/>
                </a:solidFill>
                <a:latin typeface="Arial"/>
                <a:cs typeface="Arial"/>
              </a:rPr>
              <a:t>The Service Pupil Promise </a:t>
            </a:r>
            <a:r>
              <a:rPr lang="en-GB" sz="1400">
                <a:solidFill>
                  <a:schemeClr val="tx1"/>
                </a:solidFill>
                <a:latin typeface="Arial"/>
                <a:cs typeface="Arial"/>
              </a:rPr>
              <a:t>event</a:t>
            </a:r>
            <a:r>
              <a:rPr lang="en-GB" sz="1400" dirty="0">
                <a:solidFill>
                  <a:schemeClr val="tx1"/>
                </a:solidFill>
                <a:latin typeface="Arial"/>
                <a:cs typeface="Arial"/>
              </a:rPr>
              <a:t> has been created with KS2 and 3 children in mind although KS4 could certainly be involved (in the activities themselves or to support with facilitating). We recommend at least 25 Service children are involved so a range of experiences can be gathered but the number could be far greater. Our pilot event included 60 SC. </a:t>
            </a:r>
          </a:p>
          <a:p>
            <a:endParaRPr lang="en-GB" sz="1400" dirty="0">
              <a:solidFill>
                <a:schemeClr val="tx1"/>
              </a:solidFill>
              <a:latin typeface="Arial"/>
              <a:cs typeface="Arial"/>
            </a:endParaRPr>
          </a:p>
          <a:p>
            <a:r>
              <a:rPr lang="en-GB" sz="1400" dirty="0">
                <a:solidFill>
                  <a:schemeClr val="tx1"/>
                </a:solidFill>
                <a:latin typeface="Arial"/>
                <a:cs typeface="Arial"/>
              </a:rPr>
              <a:t>Other than that, consider what will work best for you as a LA. </a:t>
            </a:r>
          </a:p>
          <a:p>
            <a:endParaRPr lang="en-GB" sz="1400" dirty="0">
              <a:solidFill>
                <a:schemeClr val="tx1"/>
              </a:solidFill>
              <a:latin typeface="Arial"/>
              <a:cs typeface="Arial"/>
            </a:endParaRPr>
          </a:p>
          <a:p>
            <a:r>
              <a:rPr lang="en-GB" sz="1400" b="1" dirty="0">
                <a:solidFill>
                  <a:schemeClr val="tx1"/>
                </a:solidFill>
                <a:latin typeface="Arial"/>
                <a:cs typeface="Arial"/>
              </a:rPr>
              <a:t>Who - </a:t>
            </a:r>
            <a:r>
              <a:rPr lang="en-GB" sz="1400" dirty="0">
                <a:solidFill>
                  <a:schemeClr val="tx1"/>
                </a:solidFill>
                <a:latin typeface="Arial"/>
                <a:cs typeface="Arial"/>
              </a:rPr>
              <a:t>You may wish to include a small number of SC as representatives from as many schools across your LA as you can. You equally may wish to invite and include every SC and run a much larger event. </a:t>
            </a:r>
          </a:p>
          <a:p>
            <a:endParaRPr lang="en-GB" sz="1400" dirty="0">
              <a:solidFill>
                <a:schemeClr val="tx1"/>
              </a:solidFill>
              <a:latin typeface="Arial"/>
              <a:cs typeface="Arial"/>
            </a:endParaRPr>
          </a:p>
          <a:p>
            <a:r>
              <a:rPr lang="en-GB" sz="1400" b="1" dirty="0">
                <a:solidFill>
                  <a:schemeClr val="tx1"/>
                </a:solidFill>
                <a:latin typeface="Arial"/>
                <a:cs typeface="Arial"/>
              </a:rPr>
              <a:t>What –</a:t>
            </a:r>
            <a:r>
              <a:rPr lang="en-GB" sz="1400" dirty="0">
                <a:solidFill>
                  <a:schemeClr val="tx1"/>
                </a:solidFill>
                <a:latin typeface="Arial"/>
                <a:cs typeface="Arial"/>
              </a:rPr>
              <a:t> templates of resources are provided from which you can choose activities. Depending on your choices you may need to print and order additional physical resources. You may wish to provide food e.g. a pizza van. You could consider using funding to buy a small gift for your SC. </a:t>
            </a:r>
          </a:p>
          <a:p>
            <a:endParaRPr lang="en-GB" sz="1400" b="1" dirty="0">
              <a:solidFill>
                <a:schemeClr val="tx1"/>
              </a:solidFill>
              <a:latin typeface="Arial"/>
              <a:cs typeface="Arial"/>
            </a:endParaRPr>
          </a:p>
          <a:p>
            <a:r>
              <a:rPr lang="en-GB" sz="1400" b="1" dirty="0">
                <a:solidFill>
                  <a:schemeClr val="tx1"/>
                </a:solidFill>
                <a:latin typeface="Arial"/>
                <a:cs typeface="Arial"/>
              </a:rPr>
              <a:t>Where –</a:t>
            </a:r>
            <a:r>
              <a:rPr lang="en-GB" sz="1400" dirty="0">
                <a:solidFill>
                  <a:schemeClr val="tx1"/>
                </a:solidFill>
                <a:latin typeface="Arial"/>
                <a:cs typeface="Arial"/>
              </a:rPr>
              <a:t> Depending on numbers and logistics you could consider using a school hall, youth centre, local Armed Service building e.g. cadets, or even a fancy hotel. </a:t>
            </a:r>
          </a:p>
          <a:p>
            <a:endParaRPr lang="en-GB" sz="1400" b="1" dirty="0">
              <a:solidFill>
                <a:schemeClr val="tx1"/>
              </a:solidFill>
              <a:latin typeface="Arial"/>
              <a:cs typeface="Arial"/>
            </a:endParaRPr>
          </a:p>
          <a:p>
            <a:r>
              <a:rPr lang="en-GB" sz="1400" b="1" dirty="0">
                <a:solidFill>
                  <a:schemeClr val="tx1"/>
                </a:solidFill>
                <a:latin typeface="Arial"/>
                <a:cs typeface="Arial"/>
              </a:rPr>
              <a:t>When –</a:t>
            </a:r>
            <a:r>
              <a:rPr lang="en-GB" sz="1400" dirty="0">
                <a:solidFill>
                  <a:schemeClr val="tx1"/>
                </a:solidFill>
                <a:latin typeface="Arial"/>
                <a:cs typeface="Arial"/>
              </a:rPr>
              <a:t> when suits you? You may wish to tie the event or publication of the Promise in with other special </a:t>
            </a:r>
            <a:r>
              <a:rPr lang="en-GB" sz="1400" dirty="0" err="1">
                <a:solidFill>
                  <a:schemeClr val="tx1"/>
                </a:solidFill>
                <a:latin typeface="Arial"/>
                <a:cs typeface="Arial"/>
              </a:rPr>
              <a:t>occassions</a:t>
            </a:r>
            <a:r>
              <a:rPr lang="en-GB" sz="1400" dirty="0">
                <a:solidFill>
                  <a:schemeClr val="tx1"/>
                </a:solidFill>
                <a:latin typeface="Arial"/>
                <a:cs typeface="Arial"/>
              </a:rPr>
              <a:t> e.g. </a:t>
            </a:r>
            <a:r>
              <a:rPr lang="en-GB" sz="1400" dirty="0" err="1">
                <a:solidFill>
                  <a:schemeClr val="tx1"/>
                </a:solidFill>
                <a:latin typeface="Arial"/>
                <a:cs typeface="Arial"/>
              </a:rPr>
              <a:t>MotMC</a:t>
            </a:r>
            <a:r>
              <a:rPr lang="en-GB" sz="1400" dirty="0">
                <a:solidFill>
                  <a:schemeClr val="tx1"/>
                </a:solidFill>
                <a:latin typeface="Arial"/>
                <a:cs typeface="Arial"/>
              </a:rPr>
              <a:t>, Armed Forces Day etc </a:t>
            </a:r>
          </a:p>
        </p:txBody>
      </p:sp>
    </p:spTree>
    <p:extLst>
      <p:ext uri="{BB962C8B-B14F-4D97-AF65-F5344CB8AC3E}">
        <p14:creationId xmlns:p14="http://schemas.microsoft.com/office/powerpoint/2010/main" val="488614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E761486982C469FD523B4F81038B2" ma:contentTypeVersion="19" ma:contentTypeDescription="Create a new document." ma:contentTypeScope="" ma:versionID="817acfe686cad93ca24f175aba522548">
  <xsd:schema xmlns:xsd="http://www.w3.org/2001/XMLSchema" xmlns:xs="http://www.w3.org/2001/XMLSchema" xmlns:p="http://schemas.microsoft.com/office/2006/metadata/properties" xmlns:ns2="9c64d555-2e0a-41ff-a7ae-916f3d9e2dcd" xmlns:ns3="117b5399-651a-4714-82c2-de7d0fcf8467" targetNamespace="http://schemas.microsoft.com/office/2006/metadata/properties" ma:root="true" ma:fieldsID="ff95b9a1ce6c0464a3c42edd5ad20720" ns2:_="" ns3:_="">
    <xsd:import namespace="9c64d555-2e0a-41ff-a7ae-916f3d9e2dcd"/>
    <xsd:import namespace="117b5399-651a-4714-82c2-de7d0fcf84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4d555-2e0a-41ff-a7ae-916f3d9e2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3820d-b6de-44fc-9088-581e1b894f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b5399-651a-4714-82c2-de7d0fcf846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bc4ba2-ea15-468d-8eba-bcc5c059b746}" ma:internalName="TaxCatchAll" ma:showField="CatchAllData" ma:web="117b5399-651a-4714-82c2-de7d0fcf8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64d555-2e0a-41ff-a7ae-916f3d9e2dcd">
      <Terms xmlns="http://schemas.microsoft.com/office/infopath/2007/PartnerControls"/>
    </lcf76f155ced4ddcb4097134ff3c332f>
    <TaxCatchAll xmlns="117b5399-651a-4714-82c2-de7d0fcf84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70DE43-16F7-4FA1-8534-D11115175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4d555-2e0a-41ff-a7ae-916f3d9e2dcd"/>
    <ds:schemaRef ds:uri="117b5399-651a-4714-82c2-de7d0fcf8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E8F994-4492-45EE-9D45-4FAAE3CB5EC5}">
  <ds:schemaRefs>
    <ds:schemaRef ds:uri="http://schemas.microsoft.com/office/2006/metadata/properties"/>
    <ds:schemaRef ds:uri="http://schemas.microsoft.com/office/infopath/2007/PartnerControls"/>
    <ds:schemaRef ds:uri="9c64d555-2e0a-41ff-a7ae-916f3d9e2dcd"/>
    <ds:schemaRef ds:uri="117b5399-651a-4714-82c2-de7d0fcf8467"/>
  </ds:schemaRefs>
</ds:datastoreItem>
</file>

<file path=customXml/itemProps3.xml><?xml version="1.0" encoding="utf-8"?>
<ds:datastoreItem xmlns:ds="http://schemas.openxmlformats.org/officeDocument/2006/customXml" ds:itemID="{9F3C005A-E798-473E-AF2F-93C3674C16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1050</Words>
  <Application>Microsoft Office PowerPoint</Application>
  <PresentationFormat>Widescreen</PresentationFormat>
  <Paragraphs>85</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Aptos Display</vt:lpstr>
      <vt:lpstr>Arial</vt:lpstr>
      <vt:lpstr>Arial Rounded MT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Curtis, Rebecca</dc:creator>
  <cp:lastModifiedBy>Curtis, Rebecca</cp:lastModifiedBy>
  <cp:revision>1015</cp:revision>
  <dcterms:created xsi:type="dcterms:W3CDTF">2025-10-01T07:28:28Z</dcterms:created>
  <dcterms:modified xsi:type="dcterms:W3CDTF">2026-05-18T10:45:06Z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0x010100B82E761486982C469FD523B4F81038B2</vt:lpwstr>
  </property>
  <property fmtid="{D5CDD505-2E9C-101B-9397-08002B2CF9AE}" pid="3" name="MediaServiceImageTags">
    <vt:lpwstr/>
  </property>
</Properties>
</file>