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762" r:id="rId5"/>
    <p:sldId id="257" r:id="rId6"/>
    <p:sldId id="780" r:id="rId7"/>
    <p:sldId id="769" r:id="rId8"/>
    <p:sldId id="787" r:id="rId9"/>
    <p:sldId id="789" r:id="rId10"/>
    <p:sldId id="759" r:id="rId11"/>
    <p:sldId id="763" r:id="rId12"/>
    <p:sldId id="688" r:id="rId13"/>
    <p:sldId id="790" r:id="rId14"/>
    <p:sldId id="773" r:id="rId15"/>
    <p:sldId id="777" r:id="rId16"/>
    <p:sldId id="776" r:id="rId17"/>
    <p:sldId id="785" r:id="rId18"/>
    <p:sldId id="719" r:id="rId19"/>
    <p:sldId id="774" r:id="rId20"/>
    <p:sldId id="756" r:id="rId21"/>
    <p:sldId id="460" r:id="rId22"/>
    <p:sldId id="761" r:id="rId23"/>
    <p:sldId id="779" r:id="rId24"/>
    <p:sldId id="372"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4E"/>
    <a:srgbClr val="FFB3D2"/>
    <a:srgbClr val="8FD450"/>
    <a:srgbClr val="D4EEBC"/>
    <a:srgbClr val="D5EAFF"/>
    <a:srgbClr val="5DAEFF"/>
    <a:srgbClr val="9966FF"/>
    <a:srgbClr val="FD91B5"/>
    <a:srgbClr val="D0B9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2CBDFC-0D64-4AE1-ABC3-CF11CBEAEE60}" v="4" dt="2024-10-01T15:44:46.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58" autoAdjust="0"/>
  </p:normalViewPr>
  <p:slideViewPr>
    <p:cSldViewPr snapToGrid="0">
      <p:cViewPr varScale="1">
        <p:scale>
          <a:sx n="95" d="100"/>
          <a:sy n="95" d="100"/>
        </p:scale>
        <p:origin x="11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ie Taylor" userId="98a8169c-cefe-4ae2-b00c-a4a48ec7a1b8" providerId="ADAL" clId="{D22CBDFC-0D64-4AE1-ABC3-CF11CBEAEE60}"/>
    <pc:docChg chg="custSel addSld delSld modSld">
      <pc:chgData name="Millie Taylor" userId="98a8169c-cefe-4ae2-b00c-a4a48ec7a1b8" providerId="ADAL" clId="{D22CBDFC-0D64-4AE1-ABC3-CF11CBEAEE60}" dt="2024-10-01T15:45:46.824" v="209" actId="1036"/>
      <pc:docMkLst>
        <pc:docMk/>
      </pc:docMkLst>
      <pc:sldChg chg="add">
        <pc:chgData name="Millie Taylor" userId="98a8169c-cefe-4ae2-b00c-a4a48ec7a1b8" providerId="ADAL" clId="{D22CBDFC-0D64-4AE1-ABC3-CF11CBEAEE60}" dt="2024-10-01T15:43:46.291" v="92"/>
        <pc:sldMkLst>
          <pc:docMk/>
          <pc:sldMk cId="4062700464" sldId="719"/>
        </pc:sldMkLst>
      </pc:sldChg>
      <pc:sldChg chg="addSp delSp modSp mod">
        <pc:chgData name="Millie Taylor" userId="98a8169c-cefe-4ae2-b00c-a4a48ec7a1b8" providerId="ADAL" clId="{D22CBDFC-0D64-4AE1-ABC3-CF11CBEAEE60}" dt="2024-10-01T15:42:20.526" v="30" actId="1035"/>
        <pc:sldMkLst>
          <pc:docMk/>
          <pc:sldMk cId="2050176328" sldId="763"/>
        </pc:sldMkLst>
        <pc:spChg chg="add mod">
          <ac:chgData name="Millie Taylor" userId="98a8169c-cefe-4ae2-b00c-a4a48ec7a1b8" providerId="ADAL" clId="{D22CBDFC-0D64-4AE1-ABC3-CF11CBEAEE60}" dt="2024-10-01T15:42:20.526" v="30" actId="1035"/>
          <ac:spMkLst>
            <pc:docMk/>
            <pc:sldMk cId="2050176328" sldId="763"/>
            <ac:spMk id="4" creationId="{C6E40037-A532-D234-9FEF-047BB7F15B0D}"/>
          </ac:spMkLst>
        </pc:spChg>
        <pc:spChg chg="del">
          <ac:chgData name="Millie Taylor" userId="98a8169c-cefe-4ae2-b00c-a4a48ec7a1b8" providerId="ADAL" clId="{D22CBDFC-0D64-4AE1-ABC3-CF11CBEAEE60}" dt="2024-10-01T15:42:11.713" v="1" actId="478"/>
          <ac:spMkLst>
            <pc:docMk/>
            <pc:sldMk cId="2050176328" sldId="763"/>
            <ac:spMk id="5" creationId="{3CC0E037-2EDE-14C1-5BC0-B76F30B450C5}"/>
          </ac:spMkLst>
        </pc:spChg>
        <pc:spChg chg="del">
          <ac:chgData name="Millie Taylor" userId="98a8169c-cefe-4ae2-b00c-a4a48ec7a1b8" providerId="ADAL" clId="{D22CBDFC-0D64-4AE1-ABC3-CF11CBEAEE60}" dt="2024-10-01T15:42:11.713" v="1" actId="478"/>
          <ac:spMkLst>
            <pc:docMk/>
            <pc:sldMk cId="2050176328" sldId="763"/>
            <ac:spMk id="7" creationId="{A76B661C-6FB3-6213-DB3F-65252D77F50C}"/>
          </ac:spMkLst>
        </pc:spChg>
        <pc:spChg chg="del">
          <ac:chgData name="Millie Taylor" userId="98a8169c-cefe-4ae2-b00c-a4a48ec7a1b8" providerId="ADAL" clId="{D22CBDFC-0D64-4AE1-ABC3-CF11CBEAEE60}" dt="2024-10-01T15:42:11.713" v="1" actId="478"/>
          <ac:spMkLst>
            <pc:docMk/>
            <pc:sldMk cId="2050176328" sldId="763"/>
            <ac:spMk id="8" creationId="{EB18521F-ABE9-3291-51E7-51DF4858431D}"/>
          </ac:spMkLst>
        </pc:spChg>
        <pc:spChg chg="add mod">
          <ac:chgData name="Millie Taylor" userId="98a8169c-cefe-4ae2-b00c-a4a48ec7a1b8" providerId="ADAL" clId="{D22CBDFC-0D64-4AE1-ABC3-CF11CBEAEE60}" dt="2024-10-01T15:42:20.526" v="30" actId="1035"/>
          <ac:spMkLst>
            <pc:docMk/>
            <pc:sldMk cId="2050176328" sldId="763"/>
            <ac:spMk id="10" creationId="{A9F0E972-D053-1745-366C-0752EB8CFF4C}"/>
          </ac:spMkLst>
        </pc:spChg>
        <pc:spChg chg="add mod">
          <ac:chgData name="Millie Taylor" userId="98a8169c-cefe-4ae2-b00c-a4a48ec7a1b8" providerId="ADAL" clId="{D22CBDFC-0D64-4AE1-ABC3-CF11CBEAEE60}" dt="2024-10-01T15:42:20.526" v="30" actId="1035"/>
          <ac:spMkLst>
            <pc:docMk/>
            <pc:sldMk cId="2050176328" sldId="763"/>
            <ac:spMk id="11" creationId="{E32D88B2-F2A4-BB42-BC71-6E8B7E315D03}"/>
          </ac:spMkLst>
        </pc:spChg>
        <pc:picChg chg="del">
          <ac:chgData name="Millie Taylor" userId="98a8169c-cefe-4ae2-b00c-a4a48ec7a1b8" providerId="ADAL" clId="{D22CBDFC-0D64-4AE1-ABC3-CF11CBEAEE60}" dt="2024-10-01T15:42:11.713" v="1" actId="478"/>
          <ac:picMkLst>
            <pc:docMk/>
            <pc:sldMk cId="2050176328" sldId="763"/>
            <ac:picMk id="6" creationId="{6B502BA1-1F1B-BA80-3DE1-C85F541878D4}"/>
          </ac:picMkLst>
        </pc:picChg>
        <pc:picChg chg="add mod">
          <ac:chgData name="Millie Taylor" userId="98a8169c-cefe-4ae2-b00c-a4a48ec7a1b8" providerId="ADAL" clId="{D22CBDFC-0D64-4AE1-ABC3-CF11CBEAEE60}" dt="2024-10-01T15:42:20.526" v="30" actId="1035"/>
          <ac:picMkLst>
            <pc:docMk/>
            <pc:sldMk cId="2050176328" sldId="763"/>
            <ac:picMk id="9" creationId="{B6BD8530-64DE-3B06-C06C-B244235C8C2D}"/>
          </ac:picMkLst>
        </pc:picChg>
      </pc:sldChg>
      <pc:sldChg chg="del">
        <pc:chgData name="Millie Taylor" userId="98a8169c-cefe-4ae2-b00c-a4a48ec7a1b8" providerId="ADAL" clId="{D22CBDFC-0D64-4AE1-ABC3-CF11CBEAEE60}" dt="2024-10-01T15:43:14.308" v="88" actId="47"/>
        <pc:sldMkLst>
          <pc:docMk/>
          <pc:sldMk cId="612198230" sldId="766"/>
        </pc:sldMkLst>
      </pc:sldChg>
      <pc:sldChg chg="addSp delSp modSp mod">
        <pc:chgData name="Millie Taylor" userId="98a8169c-cefe-4ae2-b00c-a4a48ec7a1b8" providerId="ADAL" clId="{D22CBDFC-0D64-4AE1-ABC3-CF11CBEAEE60}" dt="2024-10-01T15:45:46.824" v="209" actId="1036"/>
        <pc:sldMkLst>
          <pc:docMk/>
          <pc:sldMk cId="1516051268" sldId="779"/>
        </pc:sldMkLst>
        <pc:spChg chg="add mod">
          <ac:chgData name="Millie Taylor" userId="98a8169c-cefe-4ae2-b00c-a4a48ec7a1b8" providerId="ADAL" clId="{D22CBDFC-0D64-4AE1-ABC3-CF11CBEAEE60}" dt="2024-10-01T15:45:46.824" v="209" actId="1036"/>
          <ac:spMkLst>
            <pc:docMk/>
            <pc:sldMk cId="1516051268" sldId="779"/>
            <ac:spMk id="8" creationId="{3460F4BF-DA0B-2565-9844-127057B8CE41}"/>
          </ac:spMkLst>
        </pc:spChg>
        <pc:spChg chg="del">
          <ac:chgData name="Millie Taylor" userId="98a8169c-cefe-4ae2-b00c-a4a48ec7a1b8" providerId="ADAL" clId="{D22CBDFC-0D64-4AE1-ABC3-CF11CBEAEE60}" dt="2024-10-01T15:44:45.431" v="99" actId="478"/>
          <ac:spMkLst>
            <pc:docMk/>
            <pc:sldMk cId="1516051268" sldId="779"/>
            <ac:spMk id="9" creationId="{8E66E2ED-7E5E-6419-B03D-FD8DF3721258}"/>
          </ac:spMkLst>
        </pc:spChg>
        <pc:spChg chg="mod">
          <ac:chgData name="Millie Taylor" userId="98a8169c-cefe-4ae2-b00c-a4a48ec7a1b8" providerId="ADAL" clId="{D22CBDFC-0D64-4AE1-ABC3-CF11CBEAEE60}" dt="2024-10-01T15:44:35.046" v="98" actId="20577"/>
          <ac:spMkLst>
            <pc:docMk/>
            <pc:sldMk cId="1516051268" sldId="779"/>
            <ac:spMk id="10" creationId="{6B40E571-DABA-B6F6-5DFB-010F1939BFA5}"/>
          </ac:spMkLst>
        </pc:spChg>
        <pc:spChg chg="del">
          <ac:chgData name="Millie Taylor" userId="98a8169c-cefe-4ae2-b00c-a4a48ec7a1b8" providerId="ADAL" clId="{D22CBDFC-0D64-4AE1-ABC3-CF11CBEAEE60}" dt="2024-10-01T15:44:45.431" v="99" actId="478"/>
          <ac:spMkLst>
            <pc:docMk/>
            <pc:sldMk cId="1516051268" sldId="779"/>
            <ac:spMk id="11" creationId="{8D80DFCA-654F-60B2-62C5-38708EE3C13E}"/>
          </ac:spMkLst>
        </pc:spChg>
        <pc:spChg chg="del">
          <ac:chgData name="Millie Taylor" userId="98a8169c-cefe-4ae2-b00c-a4a48ec7a1b8" providerId="ADAL" clId="{D22CBDFC-0D64-4AE1-ABC3-CF11CBEAEE60}" dt="2024-10-01T15:44:45.431" v="99" actId="478"/>
          <ac:spMkLst>
            <pc:docMk/>
            <pc:sldMk cId="1516051268" sldId="779"/>
            <ac:spMk id="12" creationId="{E49C89A7-16F1-79A5-7814-12C43835AB23}"/>
          </ac:spMkLst>
        </pc:spChg>
        <pc:spChg chg="del">
          <ac:chgData name="Millie Taylor" userId="98a8169c-cefe-4ae2-b00c-a4a48ec7a1b8" providerId="ADAL" clId="{D22CBDFC-0D64-4AE1-ABC3-CF11CBEAEE60}" dt="2024-10-01T15:44:45.431" v="99" actId="478"/>
          <ac:spMkLst>
            <pc:docMk/>
            <pc:sldMk cId="1516051268" sldId="779"/>
            <ac:spMk id="13" creationId="{532996D1-C2A1-64CF-B0E9-26BEFAE9DBE2}"/>
          </ac:spMkLst>
        </pc:spChg>
        <pc:spChg chg="del">
          <ac:chgData name="Millie Taylor" userId="98a8169c-cefe-4ae2-b00c-a4a48ec7a1b8" providerId="ADAL" clId="{D22CBDFC-0D64-4AE1-ABC3-CF11CBEAEE60}" dt="2024-10-01T15:44:45.431" v="99" actId="478"/>
          <ac:spMkLst>
            <pc:docMk/>
            <pc:sldMk cId="1516051268" sldId="779"/>
            <ac:spMk id="14" creationId="{7563D7FB-F6EC-F08F-5508-648A59E08041}"/>
          </ac:spMkLst>
        </pc:spChg>
        <pc:spChg chg="del">
          <ac:chgData name="Millie Taylor" userId="98a8169c-cefe-4ae2-b00c-a4a48ec7a1b8" providerId="ADAL" clId="{D22CBDFC-0D64-4AE1-ABC3-CF11CBEAEE60}" dt="2024-10-01T15:44:45.431" v="99" actId="478"/>
          <ac:spMkLst>
            <pc:docMk/>
            <pc:sldMk cId="1516051268" sldId="779"/>
            <ac:spMk id="15" creationId="{E3A9A645-728D-20D6-D585-181E32307B43}"/>
          </ac:spMkLst>
        </pc:spChg>
        <pc:spChg chg="del">
          <ac:chgData name="Millie Taylor" userId="98a8169c-cefe-4ae2-b00c-a4a48ec7a1b8" providerId="ADAL" clId="{D22CBDFC-0D64-4AE1-ABC3-CF11CBEAEE60}" dt="2024-10-01T15:44:45.431" v="99" actId="478"/>
          <ac:spMkLst>
            <pc:docMk/>
            <pc:sldMk cId="1516051268" sldId="779"/>
            <ac:spMk id="16" creationId="{099841F7-83F0-092A-681F-B7FA5259348E}"/>
          </ac:spMkLst>
        </pc:spChg>
        <pc:spChg chg="del">
          <ac:chgData name="Millie Taylor" userId="98a8169c-cefe-4ae2-b00c-a4a48ec7a1b8" providerId="ADAL" clId="{D22CBDFC-0D64-4AE1-ABC3-CF11CBEAEE60}" dt="2024-10-01T15:44:45.431" v="99" actId="478"/>
          <ac:spMkLst>
            <pc:docMk/>
            <pc:sldMk cId="1516051268" sldId="779"/>
            <ac:spMk id="17" creationId="{6945EFEC-75D8-92EE-7611-FC2244B5F235}"/>
          </ac:spMkLst>
        </pc:spChg>
        <pc:spChg chg="del">
          <ac:chgData name="Millie Taylor" userId="98a8169c-cefe-4ae2-b00c-a4a48ec7a1b8" providerId="ADAL" clId="{D22CBDFC-0D64-4AE1-ABC3-CF11CBEAEE60}" dt="2024-10-01T15:44:45.431" v="99" actId="478"/>
          <ac:spMkLst>
            <pc:docMk/>
            <pc:sldMk cId="1516051268" sldId="779"/>
            <ac:spMk id="18" creationId="{A2E61127-F9A7-43B3-2D6B-009EA07BB086}"/>
          </ac:spMkLst>
        </pc:spChg>
        <pc:spChg chg="add mod">
          <ac:chgData name="Millie Taylor" userId="98a8169c-cefe-4ae2-b00c-a4a48ec7a1b8" providerId="ADAL" clId="{D22CBDFC-0D64-4AE1-ABC3-CF11CBEAEE60}" dt="2024-10-01T15:45:46.824" v="209" actId="1036"/>
          <ac:spMkLst>
            <pc:docMk/>
            <pc:sldMk cId="1516051268" sldId="779"/>
            <ac:spMk id="19" creationId="{D8038619-3BED-120A-1B88-79ADC3D1F928}"/>
          </ac:spMkLst>
        </pc:spChg>
        <pc:spChg chg="del">
          <ac:chgData name="Millie Taylor" userId="98a8169c-cefe-4ae2-b00c-a4a48ec7a1b8" providerId="ADAL" clId="{D22CBDFC-0D64-4AE1-ABC3-CF11CBEAEE60}" dt="2024-10-01T15:44:45.431" v="99" actId="478"/>
          <ac:spMkLst>
            <pc:docMk/>
            <pc:sldMk cId="1516051268" sldId="779"/>
            <ac:spMk id="20" creationId="{2F630E19-73B3-E3C9-822D-5AEFF0EA9F00}"/>
          </ac:spMkLst>
        </pc:spChg>
        <pc:spChg chg="del">
          <ac:chgData name="Millie Taylor" userId="98a8169c-cefe-4ae2-b00c-a4a48ec7a1b8" providerId="ADAL" clId="{D22CBDFC-0D64-4AE1-ABC3-CF11CBEAEE60}" dt="2024-10-01T15:44:45.431" v="99" actId="478"/>
          <ac:spMkLst>
            <pc:docMk/>
            <pc:sldMk cId="1516051268" sldId="779"/>
            <ac:spMk id="21" creationId="{7D4EB46C-1647-6696-909C-60C9426390CD}"/>
          </ac:spMkLst>
        </pc:spChg>
        <pc:spChg chg="del">
          <ac:chgData name="Millie Taylor" userId="98a8169c-cefe-4ae2-b00c-a4a48ec7a1b8" providerId="ADAL" clId="{D22CBDFC-0D64-4AE1-ABC3-CF11CBEAEE60}" dt="2024-10-01T15:44:45.431" v="99" actId="478"/>
          <ac:spMkLst>
            <pc:docMk/>
            <pc:sldMk cId="1516051268" sldId="779"/>
            <ac:spMk id="22" creationId="{EC3A6311-BBC6-C80E-304C-CC644370C374}"/>
          </ac:spMkLst>
        </pc:spChg>
        <pc:spChg chg="del">
          <ac:chgData name="Millie Taylor" userId="98a8169c-cefe-4ae2-b00c-a4a48ec7a1b8" providerId="ADAL" clId="{D22CBDFC-0D64-4AE1-ABC3-CF11CBEAEE60}" dt="2024-10-01T15:44:45.431" v="99" actId="478"/>
          <ac:spMkLst>
            <pc:docMk/>
            <pc:sldMk cId="1516051268" sldId="779"/>
            <ac:spMk id="23" creationId="{D25BBFED-D85E-5918-50EE-ABB43E9AB262}"/>
          </ac:spMkLst>
        </pc:spChg>
        <pc:spChg chg="del">
          <ac:chgData name="Millie Taylor" userId="98a8169c-cefe-4ae2-b00c-a4a48ec7a1b8" providerId="ADAL" clId="{D22CBDFC-0D64-4AE1-ABC3-CF11CBEAEE60}" dt="2024-10-01T15:44:45.431" v="99" actId="478"/>
          <ac:spMkLst>
            <pc:docMk/>
            <pc:sldMk cId="1516051268" sldId="779"/>
            <ac:spMk id="24" creationId="{D04EC419-DA50-C6D2-8DE5-7DDD3EE602BC}"/>
          </ac:spMkLst>
        </pc:spChg>
        <pc:spChg chg="del">
          <ac:chgData name="Millie Taylor" userId="98a8169c-cefe-4ae2-b00c-a4a48ec7a1b8" providerId="ADAL" clId="{D22CBDFC-0D64-4AE1-ABC3-CF11CBEAEE60}" dt="2024-10-01T15:44:45.431" v="99" actId="478"/>
          <ac:spMkLst>
            <pc:docMk/>
            <pc:sldMk cId="1516051268" sldId="779"/>
            <ac:spMk id="25" creationId="{9FBB766A-8BBD-6DC0-18B9-B7F5ED2889DA}"/>
          </ac:spMkLst>
        </pc:spChg>
        <pc:spChg chg="add mod">
          <ac:chgData name="Millie Taylor" userId="98a8169c-cefe-4ae2-b00c-a4a48ec7a1b8" providerId="ADAL" clId="{D22CBDFC-0D64-4AE1-ABC3-CF11CBEAEE60}" dt="2024-10-01T15:45:46.824" v="209" actId="1036"/>
          <ac:spMkLst>
            <pc:docMk/>
            <pc:sldMk cId="1516051268" sldId="779"/>
            <ac:spMk id="26" creationId="{914BC690-33DF-0888-6DFE-2A3BB9D3836E}"/>
          </ac:spMkLst>
        </pc:spChg>
        <pc:spChg chg="del">
          <ac:chgData name="Millie Taylor" userId="98a8169c-cefe-4ae2-b00c-a4a48ec7a1b8" providerId="ADAL" clId="{D22CBDFC-0D64-4AE1-ABC3-CF11CBEAEE60}" dt="2024-10-01T15:44:45.431" v="99" actId="478"/>
          <ac:spMkLst>
            <pc:docMk/>
            <pc:sldMk cId="1516051268" sldId="779"/>
            <ac:spMk id="27" creationId="{E6BC529C-300B-5712-BF03-0067F12F2714}"/>
          </ac:spMkLst>
        </pc:spChg>
        <pc:spChg chg="del">
          <ac:chgData name="Millie Taylor" userId="98a8169c-cefe-4ae2-b00c-a4a48ec7a1b8" providerId="ADAL" clId="{D22CBDFC-0D64-4AE1-ABC3-CF11CBEAEE60}" dt="2024-10-01T15:44:45.431" v="99" actId="478"/>
          <ac:spMkLst>
            <pc:docMk/>
            <pc:sldMk cId="1516051268" sldId="779"/>
            <ac:spMk id="28" creationId="{783A75DF-7ADB-8A9C-5BB2-4727BAA1D53F}"/>
          </ac:spMkLst>
        </pc:spChg>
        <pc:spChg chg="del">
          <ac:chgData name="Millie Taylor" userId="98a8169c-cefe-4ae2-b00c-a4a48ec7a1b8" providerId="ADAL" clId="{D22CBDFC-0D64-4AE1-ABC3-CF11CBEAEE60}" dt="2024-10-01T15:44:45.431" v="99" actId="478"/>
          <ac:spMkLst>
            <pc:docMk/>
            <pc:sldMk cId="1516051268" sldId="779"/>
            <ac:spMk id="29" creationId="{ABCF477C-061C-D0DE-4E44-303E5C7FD773}"/>
          </ac:spMkLst>
        </pc:spChg>
        <pc:spChg chg="del">
          <ac:chgData name="Millie Taylor" userId="98a8169c-cefe-4ae2-b00c-a4a48ec7a1b8" providerId="ADAL" clId="{D22CBDFC-0D64-4AE1-ABC3-CF11CBEAEE60}" dt="2024-10-01T15:44:45.431" v="99" actId="478"/>
          <ac:spMkLst>
            <pc:docMk/>
            <pc:sldMk cId="1516051268" sldId="779"/>
            <ac:spMk id="30" creationId="{4A3B54A7-A34E-E630-7C0F-ED859E68889F}"/>
          </ac:spMkLst>
        </pc:spChg>
        <pc:spChg chg="del">
          <ac:chgData name="Millie Taylor" userId="98a8169c-cefe-4ae2-b00c-a4a48ec7a1b8" providerId="ADAL" clId="{D22CBDFC-0D64-4AE1-ABC3-CF11CBEAEE60}" dt="2024-10-01T15:44:45.431" v="99" actId="478"/>
          <ac:spMkLst>
            <pc:docMk/>
            <pc:sldMk cId="1516051268" sldId="779"/>
            <ac:spMk id="31" creationId="{8C0F07E7-6948-2D1A-B979-3EE827F2C884}"/>
          </ac:spMkLst>
        </pc:spChg>
        <pc:spChg chg="add mod">
          <ac:chgData name="Millie Taylor" userId="98a8169c-cefe-4ae2-b00c-a4a48ec7a1b8" providerId="ADAL" clId="{D22CBDFC-0D64-4AE1-ABC3-CF11CBEAEE60}" dt="2024-10-01T15:45:46.824" v="209" actId="1036"/>
          <ac:spMkLst>
            <pc:docMk/>
            <pc:sldMk cId="1516051268" sldId="779"/>
            <ac:spMk id="32" creationId="{CA509D4C-F680-4F57-F438-ADFDB0F3A9F5}"/>
          </ac:spMkLst>
        </pc:spChg>
        <pc:spChg chg="add mod">
          <ac:chgData name="Millie Taylor" userId="98a8169c-cefe-4ae2-b00c-a4a48ec7a1b8" providerId="ADAL" clId="{D22CBDFC-0D64-4AE1-ABC3-CF11CBEAEE60}" dt="2024-10-01T15:45:46.824" v="209" actId="1036"/>
          <ac:spMkLst>
            <pc:docMk/>
            <pc:sldMk cId="1516051268" sldId="779"/>
            <ac:spMk id="33" creationId="{743F850C-678B-1CC5-E9E0-0DB045F521B9}"/>
          </ac:spMkLst>
        </pc:spChg>
        <pc:spChg chg="add mod">
          <ac:chgData name="Millie Taylor" userId="98a8169c-cefe-4ae2-b00c-a4a48ec7a1b8" providerId="ADAL" clId="{D22CBDFC-0D64-4AE1-ABC3-CF11CBEAEE60}" dt="2024-10-01T15:45:46.824" v="209" actId="1036"/>
          <ac:spMkLst>
            <pc:docMk/>
            <pc:sldMk cId="1516051268" sldId="779"/>
            <ac:spMk id="34" creationId="{05563E21-14FD-FC4F-64E6-F1C331D80C64}"/>
          </ac:spMkLst>
        </pc:spChg>
        <pc:spChg chg="add mod">
          <ac:chgData name="Millie Taylor" userId="98a8169c-cefe-4ae2-b00c-a4a48ec7a1b8" providerId="ADAL" clId="{D22CBDFC-0D64-4AE1-ABC3-CF11CBEAEE60}" dt="2024-10-01T15:45:46.824" v="209" actId="1036"/>
          <ac:spMkLst>
            <pc:docMk/>
            <pc:sldMk cId="1516051268" sldId="779"/>
            <ac:spMk id="35" creationId="{D09A1256-6D68-4918-A177-27F1F0987F83}"/>
          </ac:spMkLst>
        </pc:spChg>
        <pc:spChg chg="add mod">
          <ac:chgData name="Millie Taylor" userId="98a8169c-cefe-4ae2-b00c-a4a48ec7a1b8" providerId="ADAL" clId="{D22CBDFC-0D64-4AE1-ABC3-CF11CBEAEE60}" dt="2024-10-01T15:45:46.824" v="209" actId="1036"/>
          <ac:spMkLst>
            <pc:docMk/>
            <pc:sldMk cId="1516051268" sldId="779"/>
            <ac:spMk id="36" creationId="{31595EA0-FF2C-003B-A704-4B40C7175D84}"/>
          </ac:spMkLst>
        </pc:spChg>
        <pc:spChg chg="add mod">
          <ac:chgData name="Millie Taylor" userId="98a8169c-cefe-4ae2-b00c-a4a48ec7a1b8" providerId="ADAL" clId="{D22CBDFC-0D64-4AE1-ABC3-CF11CBEAEE60}" dt="2024-10-01T15:45:46.824" v="209" actId="1036"/>
          <ac:spMkLst>
            <pc:docMk/>
            <pc:sldMk cId="1516051268" sldId="779"/>
            <ac:spMk id="37" creationId="{68D3AD33-9B97-975F-D909-67AC1DBA6857}"/>
          </ac:spMkLst>
        </pc:spChg>
        <pc:spChg chg="add mod">
          <ac:chgData name="Millie Taylor" userId="98a8169c-cefe-4ae2-b00c-a4a48ec7a1b8" providerId="ADAL" clId="{D22CBDFC-0D64-4AE1-ABC3-CF11CBEAEE60}" dt="2024-10-01T15:45:46.824" v="209" actId="1036"/>
          <ac:spMkLst>
            <pc:docMk/>
            <pc:sldMk cId="1516051268" sldId="779"/>
            <ac:spMk id="38" creationId="{B88B5909-0348-63BC-E561-FABAD0303E2B}"/>
          </ac:spMkLst>
        </pc:spChg>
        <pc:spChg chg="add mod">
          <ac:chgData name="Millie Taylor" userId="98a8169c-cefe-4ae2-b00c-a4a48ec7a1b8" providerId="ADAL" clId="{D22CBDFC-0D64-4AE1-ABC3-CF11CBEAEE60}" dt="2024-10-01T15:45:46.824" v="209" actId="1036"/>
          <ac:spMkLst>
            <pc:docMk/>
            <pc:sldMk cId="1516051268" sldId="779"/>
            <ac:spMk id="39" creationId="{B0B63B5A-A889-ABCC-830E-588A5F0489E3}"/>
          </ac:spMkLst>
        </pc:spChg>
        <pc:spChg chg="add mod">
          <ac:chgData name="Millie Taylor" userId="98a8169c-cefe-4ae2-b00c-a4a48ec7a1b8" providerId="ADAL" clId="{D22CBDFC-0D64-4AE1-ABC3-CF11CBEAEE60}" dt="2024-10-01T15:45:46.824" v="209" actId="1036"/>
          <ac:spMkLst>
            <pc:docMk/>
            <pc:sldMk cId="1516051268" sldId="779"/>
            <ac:spMk id="40" creationId="{5ECEE111-EECA-CB98-7BC9-AB3EA5E517CA}"/>
          </ac:spMkLst>
        </pc:spChg>
        <pc:spChg chg="add mod">
          <ac:chgData name="Millie Taylor" userId="98a8169c-cefe-4ae2-b00c-a4a48ec7a1b8" providerId="ADAL" clId="{D22CBDFC-0D64-4AE1-ABC3-CF11CBEAEE60}" dt="2024-10-01T15:45:46.824" v="209" actId="1036"/>
          <ac:spMkLst>
            <pc:docMk/>
            <pc:sldMk cId="1516051268" sldId="779"/>
            <ac:spMk id="41" creationId="{9066DB70-98B9-BE6F-2FEE-BED8BA343B79}"/>
          </ac:spMkLst>
        </pc:spChg>
        <pc:spChg chg="add mod">
          <ac:chgData name="Millie Taylor" userId="98a8169c-cefe-4ae2-b00c-a4a48ec7a1b8" providerId="ADAL" clId="{D22CBDFC-0D64-4AE1-ABC3-CF11CBEAEE60}" dt="2024-10-01T15:45:46.824" v="209" actId="1036"/>
          <ac:spMkLst>
            <pc:docMk/>
            <pc:sldMk cId="1516051268" sldId="779"/>
            <ac:spMk id="42" creationId="{010DB18F-8BFF-A9D5-8491-3FA112425276}"/>
          </ac:spMkLst>
        </pc:spChg>
        <pc:spChg chg="add mod">
          <ac:chgData name="Millie Taylor" userId="98a8169c-cefe-4ae2-b00c-a4a48ec7a1b8" providerId="ADAL" clId="{D22CBDFC-0D64-4AE1-ABC3-CF11CBEAEE60}" dt="2024-10-01T15:45:46.824" v="209" actId="1036"/>
          <ac:spMkLst>
            <pc:docMk/>
            <pc:sldMk cId="1516051268" sldId="779"/>
            <ac:spMk id="43" creationId="{51B214F6-332A-8158-57C1-62F442A2349C}"/>
          </ac:spMkLst>
        </pc:spChg>
        <pc:spChg chg="add mod">
          <ac:chgData name="Millie Taylor" userId="98a8169c-cefe-4ae2-b00c-a4a48ec7a1b8" providerId="ADAL" clId="{D22CBDFC-0D64-4AE1-ABC3-CF11CBEAEE60}" dt="2024-10-01T15:45:46.824" v="209" actId="1036"/>
          <ac:spMkLst>
            <pc:docMk/>
            <pc:sldMk cId="1516051268" sldId="779"/>
            <ac:spMk id="44" creationId="{08D80D33-8D7E-A980-5439-102FBC230B9C}"/>
          </ac:spMkLst>
        </pc:spChg>
        <pc:spChg chg="add mod">
          <ac:chgData name="Millie Taylor" userId="98a8169c-cefe-4ae2-b00c-a4a48ec7a1b8" providerId="ADAL" clId="{D22CBDFC-0D64-4AE1-ABC3-CF11CBEAEE60}" dt="2024-10-01T15:45:46.824" v="209" actId="1036"/>
          <ac:spMkLst>
            <pc:docMk/>
            <pc:sldMk cId="1516051268" sldId="779"/>
            <ac:spMk id="45" creationId="{7DD2E76A-60C5-FA9F-9CCE-611729CC4A38}"/>
          </ac:spMkLst>
        </pc:spChg>
        <pc:spChg chg="add mod">
          <ac:chgData name="Millie Taylor" userId="98a8169c-cefe-4ae2-b00c-a4a48ec7a1b8" providerId="ADAL" clId="{D22CBDFC-0D64-4AE1-ABC3-CF11CBEAEE60}" dt="2024-10-01T15:45:46.824" v="209" actId="1036"/>
          <ac:spMkLst>
            <pc:docMk/>
            <pc:sldMk cId="1516051268" sldId="779"/>
            <ac:spMk id="46" creationId="{114FC75B-4399-0DA6-2D24-1C36451D9353}"/>
          </ac:spMkLst>
        </pc:spChg>
        <pc:spChg chg="add mod">
          <ac:chgData name="Millie Taylor" userId="98a8169c-cefe-4ae2-b00c-a4a48ec7a1b8" providerId="ADAL" clId="{D22CBDFC-0D64-4AE1-ABC3-CF11CBEAEE60}" dt="2024-10-01T15:45:46.824" v="209" actId="1036"/>
          <ac:spMkLst>
            <pc:docMk/>
            <pc:sldMk cId="1516051268" sldId="779"/>
            <ac:spMk id="47" creationId="{6AB3256D-FFA0-53DE-33EC-288349DEFA73}"/>
          </ac:spMkLst>
        </pc:spChg>
        <pc:spChg chg="add del mod">
          <ac:chgData name="Millie Taylor" userId="98a8169c-cefe-4ae2-b00c-a4a48ec7a1b8" providerId="ADAL" clId="{D22CBDFC-0D64-4AE1-ABC3-CF11CBEAEE60}" dt="2024-10-01T15:45:04.703" v="104" actId="478"/>
          <ac:spMkLst>
            <pc:docMk/>
            <pc:sldMk cId="1516051268" sldId="779"/>
            <ac:spMk id="48" creationId="{2FA61209-3DDB-55D5-F319-46C4DF9E68FB}"/>
          </ac:spMkLst>
        </pc:spChg>
        <pc:spChg chg="add del mod">
          <ac:chgData name="Millie Taylor" userId="98a8169c-cefe-4ae2-b00c-a4a48ec7a1b8" providerId="ADAL" clId="{D22CBDFC-0D64-4AE1-ABC3-CF11CBEAEE60}" dt="2024-10-01T15:45:04.703" v="104" actId="478"/>
          <ac:spMkLst>
            <pc:docMk/>
            <pc:sldMk cId="1516051268" sldId="779"/>
            <ac:spMk id="49" creationId="{E00ECBF1-F6D0-9126-0A11-9D6C22C31B07}"/>
          </ac:spMkLst>
        </pc:spChg>
        <pc:spChg chg="add mod">
          <ac:chgData name="Millie Taylor" userId="98a8169c-cefe-4ae2-b00c-a4a48ec7a1b8" providerId="ADAL" clId="{D22CBDFC-0D64-4AE1-ABC3-CF11CBEAEE60}" dt="2024-10-01T15:45:46.824" v="209" actId="1036"/>
          <ac:spMkLst>
            <pc:docMk/>
            <pc:sldMk cId="1516051268" sldId="779"/>
            <ac:spMk id="50" creationId="{52EA5484-A779-9C4D-85E2-5C451C4ABDDF}"/>
          </ac:spMkLst>
        </pc:spChg>
        <pc:spChg chg="add mod">
          <ac:chgData name="Millie Taylor" userId="98a8169c-cefe-4ae2-b00c-a4a48ec7a1b8" providerId="ADAL" clId="{D22CBDFC-0D64-4AE1-ABC3-CF11CBEAEE60}" dt="2024-10-01T15:45:46.824" v="209" actId="1036"/>
          <ac:spMkLst>
            <pc:docMk/>
            <pc:sldMk cId="1516051268" sldId="779"/>
            <ac:spMk id="51" creationId="{B626CB18-8A03-8B2F-D2DC-0810B06A6CDF}"/>
          </ac:spMkLst>
        </pc:spChg>
        <pc:spChg chg="add mod">
          <ac:chgData name="Millie Taylor" userId="98a8169c-cefe-4ae2-b00c-a4a48ec7a1b8" providerId="ADAL" clId="{D22CBDFC-0D64-4AE1-ABC3-CF11CBEAEE60}" dt="2024-10-01T15:45:46.824" v="209" actId="1036"/>
          <ac:spMkLst>
            <pc:docMk/>
            <pc:sldMk cId="1516051268" sldId="779"/>
            <ac:spMk id="52" creationId="{651D2E0C-D20F-A80C-8B92-F7D3925D1B39}"/>
          </ac:spMkLst>
        </pc:spChg>
        <pc:spChg chg="del">
          <ac:chgData name="Millie Taylor" userId="98a8169c-cefe-4ae2-b00c-a4a48ec7a1b8" providerId="ADAL" clId="{D22CBDFC-0D64-4AE1-ABC3-CF11CBEAEE60}" dt="2024-10-01T15:44:45.431" v="99" actId="478"/>
          <ac:spMkLst>
            <pc:docMk/>
            <pc:sldMk cId="1516051268" sldId="779"/>
            <ac:spMk id="54" creationId="{BA5785CA-D6CD-12F9-24AD-E2DF9B65FE09}"/>
          </ac:spMkLst>
        </pc:spChg>
        <pc:picChg chg="mod">
          <ac:chgData name="Millie Taylor" userId="98a8169c-cefe-4ae2-b00c-a4a48ec7a1b8" providerId="ADAL" clId="{D22CBDFC-0D64-4AE1-ABC3-CF11CBEAEE60}" dt="2024-10-01T15:45:10.493" v="121" actId="1037"/>
          <ac:picMkLst>
            <pc:docMk/>
            <pc:sldMk cId="1516051268" sldId="779"/>
            <ac:picMk id="6" creationId="{EF63D989-37BE-D37C-A8CA-A0FB23842E9B}"/>
          </ac:picMkLst>
        </pc:picChg>
      </pc:sldChg>
      <pc:sldChg chg="mod modShow">
        <pc:chgData name="Millie Taylor" userId="98a8169c-cefe-4ae2-b00c-a4a48ec7a1b8" providerId="ADAL" clId="{D22CBDFC-0D64-4AE1-ABC3-CF11CBEAEE60}" dt="2024-10-01T15:41:44.836" v="0" actId="729"/>
        <pc:sldMkLst>
          <pc:docMk/>
          <pc:sldMk cId="3219513703" sldId="787"/>
        </pc:sldMkLst>
      </pc:sldChg>
      <pc:sldChg chg="modSp add mod">
        <pc:chgData name="Millie Taylor" userId="98a8169c-cefe-4ae2-b00c-a4a48ec7a1b8" providerId="ADAL" clId="{D22CBDFC-0D64-4AE1-ABC3-CF11CBEAEE60}" dt="2024-10-01T15:43:28.351" v="91" actId="14100"/>
        <pc:sldMkLst>
          <pc:docMk/>
          <pc:sldMk cId="2606190984" sldId="790"/>
        </pc:sldMkLst>
        <pc:spChg chg="mod">
          <ac:chgData name="Millie Taylor" userId="98a8169c-cefe-4ae2-b00c-a4a48ec7a1b8" providerId="ADAL" clId="{D22CBDFC-0D64-4AE1-ABC3-CF11CBEAEE60}" dt="2024-10-01T15:43:25.543" v="90" actId="1076"/>
          <ac:spMkLst>
            <pc:docMk/>
            <pc:sldMk cId="2606190984" sldId="790"/>
            <ac:spMk id="4" creationId="{8E4FA351-D964-868B-C17C-AC5F59F175EC}"/>
          </ac:spMkLst>
        </pc:spChg>
        <pc:spChg chg="mod">
          <ac:chgData name="Millie Taylor" userId="98a8169c-cefe-4ae2-b00c-a4a48ec7a1b8" providerId="ADAL" clId="{D22CBDFC-0D64-4AE1-ABC3-CF11CBEAEE60}" dt="2024-10-01T15:43:28.351" v="91" actId="14100"/>
          <ac:spMkLst>
            <pc:docMk/>
            <pc:sldMk cId="2606190984" sldId="790"/>
            <ac:spMk id="5" creationId="{0081D6F2-6623-34AB-7132-9C015C543F90}"/>
          </ac:spMkLst>
        </pc:spChg>
        <pc:spChg chg="mod">
          <ac:chgData name="Millie Taylor" userId="98a8169c-cefe-4ae2-b00c-a4a48ec7a1b8" providerId="ADAL" clId="{D22CBDFC-0D64-4AE1-ABC3-CF11CBEAEE60}" dt="2024-10-01T15:43:08.342" v="85" actId="20577"/>
          <ac:spMkLst>
            <pc:docMk/>
            <pc:sldMk cId="2606190984" sldId="790"/>
            <ac:spMk id="6" creationId="{E52B71AB-C648-DD74-05FE-15CF137F93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611DE-A598-4444-9933-6C18852EF213}" type="datetimeFigureOut">
              <a:rPr lang="en-GB" smtClean="0"/>
              <a:t>01/10/2024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927A7-05FE-4394-A389-EABE85D96560}" type="slidenum">
              <a:rPr lang="en-GB" smtClean="0"/>
              <a:t>‹#›</a:t>
            </a:fld>
            <a:endParaRPr lang="en-GB"/>
          </a:p>
        </p:txBody>
      </p:sp>
    </p:spTree>
    <p:extLst>
      <p:ext uri="{BB962C8B-B14F-4D97-AF65-F5344CB8AC3E}">
        <p14:creationId xmlns:p14="http://schemas.microsoft.com/office/powerpoint/2010/main" val="3928501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video providing a brief overview of the role of SSCE Cymru!</a:t>
            </a:r>
          </a:p>
          <a:p>
            <a:r>
              <a:rPr lang="en-GB" dirty="0"/>
              <a:t>NOTE: an interest connection is required for this video to play.</a:t>
            </a:r>
          </a:p>
        </p:txBody>
      </p:sp>
      <p:sp>
        <p:nvSpPr>
          <p:cNvPr id="4" name="Slide Number Placeholder 3"/>
          <p:cNvSpPr>
            <a:spLocks noGrp="1"/>
          </p:cNvSpPr>
          <p:nvPr>
            <p:ph type="sldNum" sz="quarter" idx="5"/>
          </p:nvPr>
        </p:nvSpPr>
        <p:spPr/>
        <p:txBody>
          <a:bodyPr/>
          <a:lstStyle/>
          <a:p>
            <a:fld id="{FC7927A7-05FE-4394-A389-EABE85D96560}" type="slidenum">
              <a:rPr lang="en-GB" smtClean="0"/>
              <a:t>3</a:t>
            </a:fld>
            <a:endParaRPr lang="en-GB"/>
          </a:p>
        </p:txBody>
      </p:sp>
    </p:spTree>
    <p:extLst>
      <p:ext uri="{BB962C8B-B14F-4D97-AF65-F5344CB8AC3E}">
        <p14:creationId xmlns:p14="http://schemas.microsoft.com/office/powerpoint/2010/main" val="3500364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help us in raising awareness of the SCiP Alliance annual conference which is being held in Wales this year. Tickets are on sale now.</a:t>
            </a:r>
          </a:p>
          <a:p>
            <a:r>
              <a:rPr lang="en-GB" dirty="0"/>
              <a:t>We will be promoting Remembrance resources / materials on our website and supporting schools with commemorating Remembrance.</a:t>
            </a:r>
          </a:p>
        </p:txBody>
      </p:sp>
      <p:sp>
        <p:nvSpPr>
          <p:cNvPr id="4" name="Slide Number Placeholder 3"/>
          <p:cNvSpPr>
            <a:spLocks noGrp="1"/>
          </p:cNvSpPr>
          <p:nvPr>
            <p:ph type="sldNum" sz="quarter" idx="5"/>
          </p:nvPr>
        </p:nvSpPr>
        <p:spPr/>
        <p:txBody>
          <a:bodyPr/>
          <a:lstStyle/>
          <a:p>
            <a:fld id="{283E3610-B36A-4E29-A609-1F38A505ED02}" type="slidenum">
              <a:rPr lang="en-GB" smtClean="0"/>
              <a:t>14</a:t>
            </a:fld>
            <a:endParaRPr lang="en-GB"/>
          </a:p>
        </p:txBody>
      </p:sp>
    </p:spTree>
    <p:extLst>
      <p:ext uri="{BB962C8B-B14F-4D97-AF65-F5344CB8AC3E}">
        <p14:creationId xmlns:p14="http://schemas.microsoft.com/office/powerpoint/2010/main" val="536632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see further information about what the SSCE Cymru team have been up to, see the journal on our website.</a:t>
            </a:r>
          </a:p>
        </p:txBody>
      </p:sp>
      <p:sp>
        <p:nvSpPr>
          <p:cNvPr id="4" name="Slide Number Placeholder 3"/>
          <p:cNvSpPr>
            <a:spLocks noGrp="1"/>
          </p:cNvSpPr>
          <p:nvPr>
            <p:ph type="sldNum" sz="quarter" idx="5"/>
          </p:nvPr>
        </p:nvSpPr>
        <p:spPr/>
        <p:txBody>
          <a:bodyPr/>
          <a:lstStyle/>
          <a:p>
            <a:fld id="{89015079-B8E1-4603-AB87-9C2A338EB3FE}" type="slidenum">
              <a:rPr lang="en-GB" smtClean="0"/>
              <a:t>16</a:t>
            </a:fld>
            <a:endParaRPr lang="en-GB"/>
          </a:p>
        </p:txBody>
      </p:sp>
    </p:spTree>
    <p:extLst>
      <p:ext uri="{BB962C8B-B14F-4D97-AF65-F5344CB8AC3E}">
        <p14:creationId xmlns:p14="http://schemas.microsoft.com/office/powerpoint/2010/main" val="307762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2023/24 the SSCE-WF received 121 applications. We awarded funding for 18 £5k projects and 41 £1k projects from 14 LAs across Wales.</a:t>
            </a:r>
          </a:p>
          <a:p>
            <a:r>
              <a:rPr lang="en-GB" dirty="0"/>
              <a:t>Every unsuccessful application received detailed feedback from the SSCE Cymru team and is encouraged to re-apply in the next round.</a:t>
            </a:r>
          </a:p>
        </p:txBody>
      </p:sp>
      <p:sp>
        <p:nvSpPr>
          <p:cNvPr id="4" name="Slide Number Placeholder 3"/>
          <p:cNvSpPr>
            <a:spLocks noGrp="1"/>
          </p:cNvSpPr>
          <p:nvPr>
            <p:ph type="sldNum" sz="quarter" idx="5"/>
          </p:nvPr>
        </p:nvSpPr>
        <p:spPr/>
        <p:txBody>
          <a:bodyPr/>
          <a:lstStyle/>
          <a:p>
            <a:fld id="{59B4D1F8-6682-4C69-9594-DF109BD9D1D3}" type="slidenum">
              <a:rPr lang="en-GB" smtClean="0"/>
              <a:t>17</a:t>
            </a:fld>
            <a:endParaRPr lang="en-GB"/>
          </a:p>
        </p:txBody>
      </p:sp>
    </p:spTree>
    <p:extLst>
      <p:ext uri="{BB962C8B-B14F-4D97-AF65-F5344CB8AC3E}">
        <p14:creationId xmlns:p14="http://schemas.microsoft.com/office/powerpoint/2010/main" val="37848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SSCE Cymru supported a number of schools and LAs with their applications for the SPS 2024/25.</a:t>
            </a:r>
          </a:p>
        </p:txBody>
      </p:sp>
      <p:sp>
        <p:nvSpPr>
          <p:cNvPr id="4" name="Slide Number Placeholder 3"/>
          <p:cNvSpPr>
            <a:spLocks noGrp="1"/>
          </p:cNvSpPr>
          <p:nvPr>
            <p:ph type="sldNum" sz="quarter" idx="5"/>
          </p:nvPr>
        </p:nvSpPr>
        <p:spPr/>
        <p:txBody>
          <a:bodyPr/>
          <a:lstStyle/>
          <a:p>
            <a:fld id="{89015079-B8E1-4603-AB87-9C2A338EB3FE}" type="slidenum">
              <a:rPr lang="en-GB" smtClean="0"/>
              <a:t>18</a:t>
            </a:fld>
            <a:endParaRPr lang="en-GB"/>
          </a:p>
        </p:txBody>
      </p:sp>
    </p:spTree>
    <p:extLst>
      <p:ext uri="{BB962C8B-B14F-4D97-AF65-F5344CB8AC3E}">
        <p14:creationId xmlns:p14="http://schemas.microsoft.com/office/powerpoint/2010/main" val="1154619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B4D1F8-6682-4C69-9594-DF109BD9D1D3}" type="slidenum">
              <a:rPr lang="en-GB" smtClean="0"/>
              <a:t>19</a:t>
            </a:fld>
            <a:endParaRPr lang="en-GB"/>
          </a:p>
        </p:txBody>
      </p:sp>
    </p:spTree>
    <p:extLst>
      <p:ext uri="{BB962C8B-B14F-4D97-AF65-F5344CB8AC3E}">
        <p14:creationId xmlns:p14="http://schemas.microsoft.com/office/powerpoint/2010/main" val="2555635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7927A7-05FE-4394-A389-EABE85D96560}" type="slidenum">
              <a:rPr lang="en-GB" smtClean="0"/>
              <a:t>20</a:t>
            </a:fld>
            <a:endParaRPr lang="en-GB"/>
          </a:p>
        </p:txBody>
      </p:sp>
    </p:spTree>
    <p:extLst>
      <p:ext uri="{BB962C8B-B14F-4D97-AF65-F5344CB8AC3E}">
        <p14:creationId xmlns:p14="http://schemas.microsoft.com/office/powerpoint/2010/main" val="4278011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21</a:t>
            </a:fld>
            <a:endParaRPr lang="en-GB"/>
          </a:p>
        </p:txBody>
      </p:sp>
    </p:spTree>
    <p:extLst>
      <p:ext uri="{BB962C8B-B14F-4D97-AF65-F5344CB8AC3E}">
        <p14:creationId xmlns:p14="http://schemas.microsoft.com/office/powerpoint/2010/main" val="302007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89015079-B8E1-4603-AB87-9C2A338EB3FE}" type="slidenum">
              <a:rPr lang="en-GB" smtClean="0"/>
              <a:t>22</a:t>
            </a:fld>
            <a:endParaRPr lang="en-GB"/>
          </a:p>
        </p:txBody>
      </p:sp>
    </p:spTree>
    <p:extLst>
      <p:ext uri="{BB962C8B-B14F-4D97-AF65-F5344CB8AC3E}">
        <p14:creationId xmlns:p14="http://schemas.microsoft.com/office/powerpoint/2010/main" val="159911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D2D7-AECB-98D3-1E71-05246BF5B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73755-3A37-69D7-B962-CB10810E9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87074-22A2-655A-00C9-A4C16ABBBE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cs typeface="Calibri"/>
            </a:endParaRPr>
          </a:p>
        </p:txBody>
      </p:sp>
      <p:sp>
        <p:nvSpPr>
          <p:cNvPr id="4" name="Slide Number Placeholder 3">
            <a:extLst>
              <a:ext uri="{FF2B5EF4-FFF2-40B4-BE49-F238E27FC236}">
                <a16:creationId xmlns:a16="http://schemas.microsoft.com/office/drawing/2014/main" id="{F2236197-736E-A87A-F44B-0EEAFCCF80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4D1F8-6682-4C69-9594-DF109BD9D1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660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First Seren of the month was awarded in Sep23.</a:t>
            </a:r>
          </a:p>
        </p:txBody>
      </p:sp>
      <p:sp>
        <p:nvSpPr>
          <p:cNvPr id="4" name="Slide Number Placeholder 3"/>
          <p:cNvSpPr>
            <a:spLocks noGrp="1"/>
          </p:cNvSpPr>
          <p:nvPr>
            <p:ph type="sldNum" sz="quarter" idx="5"/>
          </p:nvPr>
        </p:nvSpPr>
        <p:spPr/>
        <p:txBody>
          <a:bodyPr/>
          <a:lstStyle/>
          <a:p>
            <a:fld id="{89015079-B8E1-4603-AB87-9C2A338EB3FE}" type="slidenum">
              <a:rPr lang="en-GB" smtClean="0"/>
              <a:t>7</a:t>
            </a:fld>
            <a:endParaRPr lang="en-GB"/>
          </a:p>
        </p:txBody>
      </p:sp>
    </p:spTree>
    <p:extLst>
      <p:ext uri="{BB962C8B-B14F-4D97-AF65-F5344CB8AC3E}">
        <p14:creationId xmlns:p14="http://schemas.microsoft.com/office/powerpoint/2010/main" val="268526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9015079-B8E1-4603-AB87-9C2A338EB3FE}" type="slidenum">
              <a:rPr lang="en-GB" smtClean="0"/>
              <a:t>8</a:t>
            </a:fld>
            <a:endParaRPr lang="en-GB"/>
          </a:p>
        </p:txBody>
      </p:sp>
    </p:spTree>
    <p:extLst>
      <p:ext uri="{BB962C8B-B14F-4D97-AF65-F5344CB8AC3E}">
        <p14:creationId xmlns:p14="http://schemas.microsoft.com/office/powerpoint/2010/main" val="11537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cs typeface="Calibri"/>
            </a:endParaRPr>
          </a:p>
        </p:txBody>
      </p:sp>
      <p:sp>
        <p:nvSpPr>
          <p:cNvPr id="4" name="Slide Number Placeholder 3"/>
          <p:cNvSpPr>
            <a:spLocks noGrp="1"/>
          </p:cNvSpPr>
          <p:nvPr>
            <p:ph type="sldNum" sz="quarter" idx="5"/>
          </p:nvPr>
        </p:nvSpPr>
        <p:spPr/>
        <p:txBody>
          <a:bodyPr/>
          <a:lstStyle/>
          <a:p>
            <a:fld id="{59B4D1F8-6682-4C69-9594-DF109BD9D1D3}" type="slidenum">
              <a:rPr lang="en-GB" smtClean="0"/>
              <a:t>9</a:t>
            </a:fld>
            <a:endParaRPr lang="en-GB"/>
          </a:p>
        </p:txBody>
      </p:sp>
    </p:spTree>
    <p:extLst>
      <p:ext uri="{BB962C8B-B14F-4D97-AF65-F5344CB8AC3E}">
        <p14:creationId xmlns:p14="http://schemas.microsoft.com/office/powerpoint/2010/main" val="2066758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cs typeface="Calibri"/>
              </a:rPr>
              <a:t>The 26 AFFS’s come from 13 LAs.</a:t>
            </a:r>
          </a:p>
        </p:txBody>
      </p:sp>
      <p:sp>
        <p:nvSpPr>
          <p:cNvPr id="4" name="Slide Number Placeholder 3"/>
          <p:cNvSpPr>
            <a:spLocks noGrp="1"/>
          </p:cNvSpPr>
          <p:nvPr>
            <p:ph type="sldNum" sz="quarter" idx="5"/>
          </p:nvPr>
        </p:nvSpPr>
        <p:spPr/>
        <p:txBody>
          <a:bodyPr/>
          <a:lstStyle/>
          <a:p>
            <a:fld id="{59B4D1F8-6682-4C69-9594-DF109BD9D1D3}" type="slidenum">
              <a:rPr lang="en-GB" smtClean="0"/>
              <a:t>10</a:t>
            </a:fld>
            <a:endParaRPr lang="en-GB"/>
          </a:p>
        </p:txBody>
      </p:sp>
    </p:spTree>
    <p:extLst>
      <p:ext uri="{BB962C8B-B14F-4D97-AF65-F5344CB8AC3E}">
        <p14:creationId xmlns:p14="http://schemas.microsoft.com/office/powerpoint/2010/main" val="3853519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from some of the schools celebrating their AFFS Cymru achievement!</a:t>
            </a:r>
          </a:p>
        </p:txBody>
      </p:sp>
      <p:sp>
        <p:nvSpPr>
          <p:cNvPr id="4" name="Slide Number Placeholder 3"/>
          <p:cNvSpPr>
            <a:spLocks noGrp="1"/>
          </p:cNvSpPr>
          <p:nvPr>
            <p:ph type="sldNum" sz="quarter" idx="5"/>
          </p:nvPr>
        </p:nvSpPr>
        <p:spPr/>
        <p:txBody>
          <a:bodyPr/>
          <a:lstStyle/>
          <a:p>
            <a:fld id="{FC7927A7-05FE-4394-A389-EABE85D96560}" type="slidenum">
              <a:rPr lang="en-GB" smtClean="0"/>
              <a:t>11</a:t>
            </a:fld>
            <a:endParaRPr lang="en-GB"/>
          </a:p>
        </p:txBody>
      </p:sp>
    </p:spTree>
    <p:extLst>
      <p:ext uri="{BB962C8B-B14F-4D97-AF65-F5344CB8AC3E}">
        <p14:creationId xmlns:p14="http://schemas.microsoft.com/office/powerpoint/2010/main" val="3818511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Based on 61% schools in Wales providing data since Sep22.</a:t>
            </a:r>
          </a:p>
          <a:p>
            <a:r>
              <a:rPr lang="en-GB" dirty="0"/>
              <a:t>There is no formal mechanism for data collection in Wales. SSCE Cymru encourages schools annually to identify their SC and inform SSCE Cymru of this data. 4 local authorities in Wales have embedded a process for collection data on SC and share this with SSCE Cymru annually.</a:t>
            </a:r>
          </a:p>
          <a:p>
            <a:r>
              <a:rPr lang="en-GB" dirty="0"/>
              <a:t>SSCE Cymru continues to work with Welsh Government to identifying a way to formally identify Service children.</a:t>
            </a:r>
          </a:p>
        </p:txBody>
      </p:sp>
      <p:sp>
        <p:nvSpPr>
          <p:cNvPr id="4" name="Slide Number Placeholder 3"/>
          <p:cNvSpPr>
            <a:spLocks noGrp="1"/>
          </p:cNvSpPr>
          <p:nvPr>
            <p:ph type="sldNum" sz="quarter" idx="5"/>
          </p:nvPr>
        </p:nvSpPr>
        <p:spPr/>
        <p:txBody>
          <a:bodyPr/>
          <a:lstStyle/>
          <a:p>
            <a:fld id="{E6C14224-3549-4487-BFB0-4BA0E126F301}" type="slidenum">
              <a:rPr lang="en-GB" smtClean="0"/>
              <a:t>12</a:t>
            </a:fld>
            <a:endParaRPr lang="en-GB"/>
          </a:p>
        </p:txBody>
      </p:sp>
    </p:spTree>
    <p:extLst>
      <p:ext uri="{BB962C8B-B14F-4D97-AF65-F5344CB8AC3E}">
        <p14:creationId xmlns:p14="http://schemas.microsoft.com/office/powerpoint/2010/main" val="2721034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all that helped with the development and testing of the e-learning. Please help us to promote this new FREE training package.</a:t>
            </a:r>
          </a:p>
        </p:txBody>
      </p:sp>
      <p:sp>
        <p:nvSpPr>
          <p:cNvPr id="4" name="Slide Number Placeholder 3"/>
          <p:cNvSpPr>
            <a:spLocks noGrp="1"/>
          </p:cNvSpPr>
          <p:nvPr>
            <p:ph type="sldNum" sz="quarter" idx="5"/>
          </p:nvPr>
        </p:nvSpPr>
        <p:spPr/>
        <p:txBody>
          <a:bodyPr/>
          <a:lstStyle/>
          <a:p>
            <a:fld id="{283E3610-B36A-4E29-A609-1F38A505ED02}" type="slidenum">
              <a:rPr lang="en-GB" smtClean="0"/>
              <a:t>13</a:t>
            </a:fld>
            <a:endParaRPr lang="en-GB"/>
          </a:p>
        </p:txBody>
      </p:sp>
    </p:spTree>
    <p:extLst>
      <p:ext uri="{BB962C8B-B14F-4D97-AF65-F5344CB8AC3E}">
        <p14:creationId xmlns:p14="http://schemas.microsoft.com/office/powerpoint/2010/main" val="911142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1AB3-622F-9EB7-D13D-A7D12822A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C8CA40-8DB4-6EC9-B28D-9CF1A15B9C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C38B89-24D8-3022-040C-63B48A0D58A7}"/>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5" name="Footer Placeholder 4">
            <a:extLst>
              <a:ext uri="{FF2B5EF4-FFF2-40B4-BE49-F238E27FC236}">
                <a16:creationId xmlns:a16="http://schemas.microsoft.com/office/drawing/2014/main" id="{5372E769-B9FF-125A-F0B8-566FEA36DB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17FEE5-B2E6-8460-C564-A272FDEF5D3F}"/>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2297135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F5E75-1E3A-80C4-5BE5-ECDF59F9C4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5D9062-0C14-3EB1-A7C7-5B44F717A0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22D855-1E31-7D40-C173-95510BE7AD3E}"/>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5" name="Footer Placeholder 4">
            <a:extLst>
              <a:ext uri="{FF2B5EF4-FFF2-40B4-BE49-F238E27FC236}">
                <a16:creationId xmlns:a16="http://schemas.microsoft.com/office/drawing/2014/main" id="{E51D4E3C-D5A7-133A-5A43-32A1E987A5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88508A-49F7-8965-650E-7D22C8EEE59C}"/>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2111931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4373E-ADED-8708-21B7-ACD11D78BA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E2C358-8F77-6D34-A172-4C539F500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9F58CC-6E5F-1D58-0447-B1987F19C3DF}"/>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5" name="Footer Placeholder 4">
            <a:extLst>
              <a:ext uri="{FF2B5EF4-FFF2-40B4-BE49-F238E27FC236}">
                <a16:creationId xmlns:a16="http://schemas.microsoft.com/office/drawing/2014/main" id="{C698EFAC-FEE6-25E5-B238-E6C255C44A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A61413-1A07-F2FE-9957-0DCCF473BAE6}"/>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128124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0B12-967B-4048-74BA-67C0099AC7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1B4743-59E8-610A-0704-19B2336F4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189BDA-9C2D-01A6-893B-D093ADA59D14}"/>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5" name="Footer Placeholder 4">
            <a:extLst>
              <a:ext uri="{FF2B5EF4-FFF2-40B4-BE49-F238E27FC236}">
                <a16:creationId xmlns:a16="http://schemas.microsoft.com/office/drawing/2014/main" id="{B1761A4A-07CA-ECC3-1118-89B312F252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C2BCD9-E9C1-8C98-A0C2-6158545C2F39}"/>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51717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CFD5-A94A-F803-DE33-071FF00FF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94AB95-B3F6-A6FD-CA9A-A782E5C21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18EC21-C667-9954-3075-5549C6AC38C0}"/>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5" name="Footer Placeholder 4">
            <a:extLst>
              <a:ext uri="{FF2B5EF4-FFF2-40B4-BE49-F238E27FC236}">
                <a16:creationId xmlns:a16="http://schemas.microsoft.com/office/drawing/2014/main" id="{5941293D-F451-5F99-4941-CF7A0A9870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E9ABD-C6E4-2CCD-C37D-AF4021FF4CDD}"/>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296925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AB7F-3379-4CDB-4BA3-C1921A7A61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63CA47-AA7C-CA11-3556-D275AC75C2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1ACA1A9-7957-8BB2-66E0-76A6182965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22CA95-0148-9090-2000-89DF291CE8A7}"/>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6" name="Footer Placeholder 5">
            <a:extLst>
              <a:ext uri="{FF2B5EF4-FFF2-40B4-BE49-F238E27FC236}">
                <a16:creationId xmlns:a16="http://schemas.microsoft.com/office/drawing/2014/main" id="{FC647B15-1A99-40B6-8E89-B61B34D8C4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028FB9-A12A-066F-0552-A9F9833050B8}"/>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183156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5D35-A146-4C6A-FAE9-F0974D7844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808EBD-5FDE-DB7E-CC77-5D5CB4F686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682D7-973D-48E0-5209-186505596C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3913EC-3D51-7978-1694-BD9B14086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4285B8-61C7-E4F0-D9F9-4D1D485D6D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4C7799-A84B-676D-3120-D205B89FBA53}"/>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8" name="Footer Placeholder 7">
            <a:extLst>
              <a:ext uri="{FF2B5EF4-FFF2-40B4-BE49-F238E27FC236}">
                <a16:creationId xmlns:a16="http://schemas.microsoft.com/office/drawing/2014/main" id="{6AF4B410-45F7-2B0F-5792-C45B121666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593C11-93A6-3DA5-26BA-1CFDEDBF2A1A}"/>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1138539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1DA0-E458-00C6-ACA5-4BCA40650B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E8E981-6DD0-E900-C2A0-9F60FF7ECF55}"/>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4" name="Footer Placeholder 3">
            <a:extLst>
              <a:ext uri="{FF2B5EF4-FFF2-40B4-BE49-F238E27FC236}">
                <a16:creationId xmlns:a16="http://schemas.microsoft.com/office/drawing/2014/main" id="{AF9704A9-320F-6FD4-F8C3-7CCD2AFF52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DDFA2C-30FF-F3CF-786C-82873F216295}"/>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398406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0690E-375C-9CF3-4899-5CC5DC696910}"/>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3" name="Footer Placeholder 2">
            <a:extLst>
              <a:ext uri="{FF2B5EF4-FFF2-40B4-BE49-F238E27FC236}">
                <a16:creationId xmlns:a16="http://schemas.microsoft.com/office/drawing/2014/main" id="{EF4FA170-F247-FB92-CA46-561F899638B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B46CAC-5B1B-70AB-16AE-EB2AF2E3383C}"/>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2291123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C778-BE53-9E35-4A2D-626D4D05C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88324F-889C-4DE7-6E3D-6E75E7C191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4796F8-6740-47F1-A3CB-05F0F9A17C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A85144-171F-0DAA-A3EF-5028CFDD0CDD}"/>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6" name="Footer Placeholder 5">
            <a:extLst>
              <a:ext uri="{FF2B5EF4-FFF2-40B4-BE49-F238E27FC236}">
                <a16:creationId xmlns:a16="http://schemas.microsoft.com/office/drawing/2014/main" id="{5755A97D-0FB3-D348-F75A-92FFE4937C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F11507-DE4E-9B3D-37E7-925111F7FE5E}"/>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342304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4D71-98FE-2D5F-37DF-96EAA8E36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46914C-6953-F6DF-5D1A-8AEB2F595F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13F466-D491-204E-76FD-F2BFEABB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0C989-586F-D9C0-D1E3-79971133D4E0}"/>
              </a:ext>
            </a:extLst>
          </p:cNvPr>
          <p:cNvSpPr>
            <a:spLocks noGrp="1"/>
          </p:cNvSpPr>
          <p:nvPr>
            <p:ph type="dt" sz="half" idx="10"/>
          </p:nvPr>
        </p:nvSpPr>
        <p:spPr/>
        <p:txBody>
          <a:bodyPr/>
          <a:lstStyle/>
          <a:p>
            <a:fld id="{EDBA167C-F542-46FC-8619-B8460BC42BE2}" type="datetimeFigureOut">
              <a:rPr lang="en-GB" smtClean="0"/>
              <a:t>01/10/2024</a:t>
            </a:fld>
            <a:endParaRPr lang="en-GB"/>
          </a:p>
        </p:txBody>
      </p:sp>
      <p:sp>
        <p:nvSpPr>
          <p:cNvPr id="6" name="Footer Placeholder 5">
            <a:extLst>
              <a:ext uri="{FF2B5EF4-FFF2-40B4-BE49-F238E27FC236}">
                <a16:creationId xmlns:a16="http://schemas.microsoft.com/office/drawing/2014/main" id="{B386D16D-8674-E273-CF6B-7BAA1642E3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794B62-BB52-34CC-CDF1-EBBD515E910B}"/>
              </a:ext>
            </a:extLst>
          </p:cNvPr>
          <p:cNvSpPr>
            <a:spLocks noGrp="1"/>
          </p:cNvSpPr>
          <p:nvPr>
            <p:ph type="sldNum" sz="quarter" idx="12"/>
          </p:nvPr>
        </p:nvSpPr>
        <p:spPr/>
        <p:txBody>
          <a:bodyPr/>
          <a:lstStyle/>
          <a:p>
            <a:fld id="{87D55752-0B03-4D95-A8F4-70493BE34211}" type="slidenum">
              <a:rPr lang="en-GB" smtClean="0"/>
              <a:t>‹#›</a:t>
            </a:fld>
            <a:endParaRPr lang="en-GB"/>
          </a:p>
        </p:txBody>
      </p:sp>
    </p:spTree>
    <p:extLst>
      <p:ext uri="{BB962C8B-B14F-4D97-AF65-F5344CB8AC3E}">
        <p14:creationId xmlns:p14="http://schemas.microsoft.com/office/powerpoint/2010/main" val="99339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440F29-99DC-A709-0BE7-5D285D626A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EC1B16-92B7-FCAF-AE33-6BCA1E8402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931AD8-EB84-0077-3A60-30513C70EB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A167C-F542-46FC-8619-B8460BC42BE2}" type="datetimeFigureOut">
              <a:rPr lang="en-GB" smtClean="0"/>
              <a:t>01/10/2024</a:t>
            </a:fld>
            <a:endParaRPr lang="en-GB"/>
          </a:p>
        </p:txBody>
      </p:sp>
      <p:sp>
        <p:nvSpPr>
          <p:cNvPr id="5" name="Footer Placeholder 4">
            <a:extLst>
              <a:ext uri="{FF2B5EF4-FFF2-40B4-BE49-F238E27FC236}">
                <a16:creationId xmlns:a16="http://schemas.microsoft.com/office/drawing/2014/main" id="{CCB2A0A3-764E-069A-7C97-3927AAF92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B342F6-B035-FB40-85CB-CB1FC58ECB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55752-0B03-4D95-A8F4-70493BE34211}" type="slidenum">
              <a:rPr lang="en-GB" smtClean="0"/>
              <a:t>‹#›</a:t>
            </a:fld>
            <a:endParaRPr lang="en-GB"/>
          </a:p>
        </p:txBody>
      </p:sp>
    </p:spTree>
    <p:extLst>
      <p:ext uri="{BB962C8B-B14F-4D97-AF65-F5344CB8AC3E}">
        <p14:creationId xmlns:p14="http://schemas.microsoft.com/office/powerpoint/2010/main" val="3229046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sscecymru.co.uk/aboutsscecymru/sscecymruteam/default.htm" TargetMode="External"/><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www.sscecymru.co.uk/"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sscecymru.co.uk/schoolsandlocalauthorities/armedforcesfriendlyschools/default.htm" TargetMode="External"/><Relationship Id="rId7" Type="http://schemas.openxmlformats.org/officeDocument/2006/relationships/hyperlink" Target="http://www.sscecymru.co.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hyperlink" Target="https://twitter.com/SSCECymru" TargetMode="External"/><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4.png"/><Relationship Id="rId7" Type="http://schemas.openxmlformats.org/officeDocument/2006/relationships/image" Target="../media/image15.jpeg"/><Relationship Id="rId12" Type="http://schemas.openxmlformats.org/officeDocument/2006/relationships/image" Target="../media/image27.jpeg"/><Relationship Id="rId17" Type="http://schemas.openxmlformats.org/officeDocument/2006/relationships/image" Target="../media/image32.jpg"/><Relationship Id="rId2" Type="http://schemas.openxmlformats.org/officeDocument/2006/relationships/notesSlide" Target="../notesSlides/notesSlide7.xml"/><Relationship Id="rId16" Type="http://schemas.openxmlformats.org/officeDocument/2006/relationships/image" Target="../media/image31.JPG"/><Relationship Id="rId20"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hyperlink" Target="https://www.facebook.com/people/SSCE-Cymru/100085033424658/" TargetMode="External"/><Relationship Id="rId11" Type="http://schemas.openxmlformats.org/officeDocument/2006/relationships/image" Target="../media/image26.jpeg"/><Relationship Id="rId5" Type="http://schemas.openxmlformats.org/officeDocument/2006/relationships/image" Target="../media/image24.png"/><Relationship Id="rId15" Type="http://schemas.openxmlformats.org/officeDocument/2006/relationships/image" Target="../media/image30.jpe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4.png"/><Relationship Id="rId9" Type="http://schemas.openxmlformats.org/officeDocument/2006/relationships/image" Target="../media/image16.png"/><Relationship Id="rId1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www.sscecymru.co.uk/aboutservicechildren/data/default.ht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hyperlink" Target="http://www.sscecymru.co.uk/"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sscecymru.co.uk/" TargetMode="External"/><Relationship Id="rId7" Type="http://schemas.openxmlformats.org/officeDocument/2006/relationships/hyperlink" Target="https://www.sscecymru.co.uk/events/sscecymrujournal/default.ht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sscecymru.co.uk/resources/sscecymruelearning/default.htm" TargetMode="External"/><Relationship Id="rId5" Type="http://schemas.openxmlformats.org/officeDocument/2006/relationships/image" Target="../media/image4.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sscecymru.co.uk/" TargetMode="External"/><Relationship Id="rId7" Type="http://schemas.openxmlformats.org/officeDocument/2006/relationships/hyperlink" Target="https://www.sscecymru.co.uk/events/sscecymrujournal/default.ht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sscecymru.co.uk/resources/sscecymruelearning/default.htm" TargetMode="External"/><Relationship Id="rId5"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hyperlink" Target="https://twitter.com/SSCECymru" TargetMode="Externa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hyperlink" Target="https://www.facebook.com/people/SSCE-Cymru/100085033424658/" TargetMode="External"/><Relationship Id="rId4" Type="http://schemas.openxmlformats.org/officeDocument/2006/relationships/hyperlink" Target="https://www.sscecymru.co.uk/upcomingnetworkmemberevents/remembrance2024/default.ht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sscecymru.co.uk/" TargetMode="External"/><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sscecymru.co.uk/upcomingnetworkmemberevents/default.htm" TargetMode="External"/><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hyperlink" Target="https://www.sscecymru.co.uk/schoolsandlocalauthorities/funding/default.htm" TargetMode="Externa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www.sscecymru.co.uk/" TargetMode="Externa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hyperlink" Target="http://www.sscecymru.co.uk/"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sscecymru.co.uk/schoolsandlocalauthorities/funding/default.htm" TargetMode="External"/><Relationship Id="rId5" Type="http://schemas.openxmlformats.org/officeDocument/2006/relationships/image" Target="../media/image4.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https://www.sscecymru.co.uk/schoolsandlocalauthorities/funding/default.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hyperlink" Target="http://www.sscecymru.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www.sscecymru.co.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sscecymru.co.uk/events/upcomingevents/default.htm" TargetMode="External"/><Relationship Id="rId5" Type="http://schemas.openxmlformats.org/officeDocument/2006/relationships/image" Target="../media/image4.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www.sscecymru.co.uk/"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player.vimeo.com/video/873407406?app_id=122963"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11.jpeg"/><Relationship Id="rId12" Type="http://schemas.openxmlformats.org/officeDocument/2006/relationships/hyperlink" Target="https://www.facebook.com/people/SSCE-Cymru/10008503342465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cid:567aa728-f800-4cb8-ac8b-15c1bab98533@GBRP123.PROD.OUTLOOK.COM" TargetMode="External"/><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image" Target="../media/image16.png"/><Relationship Id="rId10" Type="http://schemas.openxmlformats.org/officeDocument/2006/relationships/hyperlink" Target="mailto:SSCECymru@wlga.gov.uk" TargetMode="External"/><Relationship Id="rId4" Type="http://schemas.openxmlformats.org/officeDocument/2006/relationships/image" Target="../media/image9.jpeg"/><Relationship Id="rId9" Type="http://schemas.openxmlformats.org/officeDocument/2006/relationships/image" Target="../media/image13.png"/><Relationship Id="rId14" Type="http://schemas.openxmlformats.org/officeDocument/2006/relationships/hyperlink" Target="https://twitter.com/SSCECymr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twitter.com/SSCECymru" TargetMode="External"/><Relationship Id="rId3" Type="http://schemas.openxmlformats.org/officeDocument/2006/relationships/image" Target="../media/image9.jpeg"/><Relationship Id="rId7" Type="http://schemas.openxmlformats.org/officeDocument/2006/relationships/image" Target="../media/image12.jpeg"/><Relationship Id="rId12"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hyperlink" Target="https://www.facebook.com/people/SSCE-Cymru/100085033424658/" TargetMode="External"/><Relationship Id="rId5" Type="http://schemas.openxmlformats.org/officeDocument/2006/relationships/image" Target="cid:567aa728-f800-4cb8-ac8b-15c1bab98533@GBRP123.PROD.OUTLOOK.COM"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hyperlink" Target="mailto:SSCECymru@wlga.gov.uk" TargetMode="Externa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hyperlink" Target="https://twitter.com/SSCECymru" TargetMode="External"/><Relationship Id="rId5" Type="http://schemas.openxmlformats.org/officeDocument/2006/relationships/image" Target="../media/image15.jpeg"/><Relationship Id="rId4" Type="http://schemas.openxmlformats.org/officeDocument/2006/relationships/hyperlink" Target="https://www.facebook.com/people/SSCE-Cymru/100085033424658/"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sscecymru.co.uk/resources/serenofthemonth/default.htm" TargetMode="External"/><Relationship Id="rId3" Type="http://schemas.openxmlformats.org/officeDocument/2006/relationships/hyperlink" Target="http://www.sscecymru.co.uk/" TargetMode="External"/><Relationship Id="rId7" Type="http://schemas.openxmlformats.org/officeDocument/2006/relationships/hyperlink" Target="https://www.sscecymru.co.uk/aboutservicechildren/data/default.ht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www.sscecymru.co.uk/" TargetMode="External"/><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hyperlink" Target="https://www.sscecymru.co.uk/schoolsandlocalauthorities/armedforcesfriendlyschools/default.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hyperlink" Target="http://www.sscecymru.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650DFBF-C035-43D3-8A45-535DEE8F0D78}"/>
              </a:ext>
            </a:extLst>
          </p:cNvPr>
          <p:cNvPicPr/>
          <p:nvPr/>
        </p:nvPicPr>
        <p:blipFill rotWithShape="1">
          <a:blip r:embed="rId2"/>
          <a:srcRect t="32973" b="33297"/>
          <a:stretch/>
        </p:blipFill>
        <p:spPr bwMode="auto">
          <a:xfrm>
            <a:off x="7428805" y="2580318"/>
            <a:ext cx="2490132" cy="2553349"/>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55E1C6A4-0CF5-4B58-9877-AB19844A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956" y="2661832"/>
            <a:ext cx="2515450" cy="2466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F3FF4BF-24D1-4B8B-A845-DAAFF1FC4B3A}"/>
              </a:ext>
            </a:extLst>
          </p:cNvPr>
          <p:cNvPicPr/>
          <p:nvPr/>
        </p:nvPicPr>
        <p:blipFill>
          <a:blip r:embed="rId4"/>
          <a:stretch>
            <a:fillRect/>
          </a:stretch>
        </p:blipFill>
        <p:spPr>
          <a:xfrm>
            <a:off x="4829175" y="2580318"/>
            <a:ext cx="2475861" cy="2530591"/>
          </a:xfrm>
          <a:prstGeom prst="rect">
            <a:avLst/>
          </a:prstGeom>
        </p:spPr>
      </p:pic>
      <p:sp>
        <p:nvSpPr>
          <p:cNvPr id="13" name="Oval 12">
            <a:extLst>
              <a:ext uri="{FF2B5EF4-FFF2-40B4-BE49-F238E27FC236}">
                <a16:creationId xmlns:a16="http://schemas.microsoft.com/office/drawing/2014/main" id="{2B792037-5200-47BE-9A75-3AF28BB0ADEF}"/>
              </a:ext>
            </a:extLst>
          </p:cNvPr>
          <p:cNvSpPr/>
          <p:nvPr/>
        </p:nvSpPr>
        <p:spPr>
          <a:xfrm>
            <a:off x="9178469" y="4108328"/>
            <a:ext cx="838200" cy="83820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AE250FF1-62AA-4ACD-A948-712684F8DF16}"/>
              </a:ext>
            </a:extLst>
          </p:cNvPr>
          <p:cNvSpPr/>
          <p:nvPr/>
        </p:nvSpPr>
        <p:spPr>
          <a:xfrm>
            <a:off x="2448319" y="4411414"/>
            <a:ext cx="838200" cy="838200"/>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0CE2879A-9F5A-4128-ABD3-66282A58ADC7}"/>
              </a:ext>
            </a:extLst>
          </p:cNvPr>
          <p:cNvSpPr/>
          <p:nvPr/>
        </p:nvSpPr>
        <p:spPr>
          <a:xfrm>
            <a:off x="4818048" y="2503165"/>
            <a:ext cx="838200" cy="8382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F6762AE9-C435-4F5A-BD46-A7C0F5334BA8}"/>
              </a:ext>
            </a:extLst>
          </p:cNvPr>
          <p:cNvSpPr/>
          <p:nvPr/>
        </p:nvSpPr>
        <p:spPr>
          <a:xfrm>
            <a:off x="6714793" y="4330312"/>
            <a:ext cx="571202" cy="5712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4D5078F4-468B-42F3-88FE-C9CD97D1A501}"/>
              </a:ext>
            </a:extLst>
          </p:cNvPr>
          <p:cNvSpPr/>
          <p:nvPr/>
        </p:nvSpPr>
        <p:spPr>
          <a:xfrm>
            <a:off x="7495687" y="2684875"/>
            <a:ext cx="571202" cy="5712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C6D5FAC7-0F4C-4726-969E-C152DC5F9777}"/>
              </a:ext>
            </a:extLst>
          </p:cNvPr>
          <p:cNvSpPr/>
          <p:nvPr/>
        </p:nvSpPr>
        <p:spPr>
          <a:xfrm>
            <a:off x="2118320" y="4187869"/>
            <a:ext cx="571202" cy="5712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4CC867C4-EDE5-418E-9DDD-E1A06691F0E7}"/>
              </a:ext>
            </a:extLst>
          </p:cNvPr>
          <p:cNvSpPr/>
          <p:nvPr/>
        </p:nvSpPr>
        <p:spPr>
          <a:xfrm>
            <a:off x="4082045" y="2684875"/>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69588D09-5FF8-4401-86F5-3271562CE39B}"/>
              </a:ext>
            </a:extLst>
          </p:cNvPr>
          <p:cNvSpPr/>
          <p:nvPr/>
        </p:nvSpPr>
        <p:spPr>
          <a:xfrm>
            <a:off x="6530441" y="4633819"/>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C0562F1F-4C8E-4B03-84FA-73830F312CFD}"/>
              </a:ext>
            </a:extLst>
          </p:cNvPr>
          <p:cNvSpPr/>
          <p:nvPr/>
        </p:nvSpPr>
        <p:spPr>
          <a:xfrm>
            <a:off x="9531719" y="3824471"/>
            <a:ext cx="418802" cy="4188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Logo&#10;&#10;Description automatically generated">
            <a:extLst>
              <a:ext uri="{FF2B5EF4-FFF2-40B4-BE49-F238E27FC236}">
                <a16:creationId xmlns:a16="http://schemas.microsoft.com/office/drawing/2014/main" id="{00287C59-CB95-1A6F-D0E4-FBC209ECDB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684532" y="5779187"/>
            <a:ext cx="1376634" cy="878198"/>
          </a:xfrm>
          <a:prstGeom prst="rect">
            <a:avLst/>
          </a:prstGeom>
        </p:spPr>
      </p:pic>
      <p:pic>
        <p:nvPicPr>
          <p:cNvPr id="4" name="Picture 3" descr="A group of colorful circles&#10;&#10;Description automatically generated">
            <a:extLst>
              <a:ext uri="{FF2B5EF4-FFF2-40B4-BE49-F238E27FC236}">
                <a16:creationId xmlns:a16="http://schemas.microsoft.com/office/drawing/2014/main" id="{50723F9D-DD0B-37A2-3572-58CC0C5690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437" y="298175"/>
            <a:ext cx="7501125" cy="1426159"/>
          </a:xfrm>
          <a:prstGeom prst="rect">
            <a:avLst/>
          </a:prstGeom>
        </p:spPr>
      </p:pic>
      <p:pic>
        <p:nvPicPr>
          <p:cNvPr id="11" name="Picture 10" descr="A black and white sign with black text&#10;&#10;Description automatically generated">
            <a:extLst>
              <a:ext uri="{FF2B5EF4-FFF2-40B4-BE49-F238E27FC236}">
                <a16:creationId xmlns:a16="http://schemas.microsoft.com/office/drawing/2014/main" id="{B243D659-9F42-3D88-F9EF-1E7FD1EA2B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41" y="6035151"/>
            <a:ext cx="2364820" cy="737824"/>
          </a:xfrm>
          <a:prstGeom prst="rect">
            <a:avLst/>
          </a:prstGeom>
        </p:spPr>
      </p:pic>
      <p:sp>
        <p:nvSpPr>
          <p:cNvPr id="5" name="Oval 4">
            <a:hlinkClick r:id="rId8"/>
            <a:extLst>
              <a:ext uri="{FF2B5EF4-FFF2-40B4-BE49-F238E27FC236}">
                <a16:creationId xmlns:a16="http://schemas.microsoft.com/office/drawing/2014/main" id="{B2F6D8D1-79C4-6BCE-5056-CB00C2467314}"/>
              </a:ext>
            </a:extLst>
          </p:cNvPr>
          <p:cNvSpPr/>
          <p:nvPr/>
        </p:nvSpPr>
        <p:spPr>
          <a:xfrm>
            <a:off x="10100873" y="200615"/>
            <a:ext cx="1915086" cy="1893361"/>
          </a:xfrm>
          <a:prstGeom prst="ellipse">
            <a:avLst/>
          </a:prstGeom>
          <a:solidFill>
            <a:srgbClr val="D4EEBC"/>
          </a:solidFill>
          <a:ln w="28575">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9"/>
              </a:rPr>
              <a:t>SSCE Cymru overview film available here</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9742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hlinkClick r:id="rId3"/>
            <a:extLst>
              <a:ext uri="{FF2B5EF4-FFF2-40B4-BE49-F238E27FC236}">
                <a16:creationId xmlns:a16="http://schemas.microsoft.com/office/drawing/2014/main" id="{ABF2C394-81A6-D28F-068E-91A3AE200C74}"/>
              </a:ext>
            </a:extLst>
          </p:cNvPr>
          <p:cNvSpPr/>
          <p:nvPr/>
        </p:nvSpPr>
        <p:spPr>
          <a:xfrm>
            <a:off x="10644248" y="137293"/>
            <a:ext cx="1286220" cy="1271629"/>
          </a:xfrm>
          <a:prstGeom prst="ellipse">
            <a:avLst/>
          </a:prstGeom>
          <a:solidFill>
            <a:srgbClr val="D4EEBC"/>
          </a:solidFill>
          <a:ln w="28575">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a:solidFill>
                  <a:srgbClr val="000000"/>
                </a:solidFill>
                <a:latin typeface="Arial" panose="020B0604020202020204" pitchFamily="34" charset="0"/>
                <a:cs typeface="Arial" panose="020B0604020202020204" pitchFamily="34" charset="0"/>
                <a:hlinkClick r:id="rId3"/>
              </a:rPr>
              <a:t>Further information here</a:t>
            </a:r>
            <a:endParaRPr lang="en-GB" sz="12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081D6F2-6623-34AB-7132-9C015C543F90}"/>
              </a:ext>
            </a:extLst>
          </p:cNvPr>
          <p:cNvSpPr/>
          <p:nvPr/>
        </p:nvSpPr>
        <p:spPr>
          <a:xfrm>
            <a:off x="191215" y="583470"/>
            <a:ext cx="9966177" cy="832745"/>
          </a:xfrm>
          <a:prstGeom prst="roundRect">
            <a:avLst>
              <a:gd name="adj" fmla="val 20050"/>
            </a:avLst>
          </a:prstGeom>
          <a:solidFill>
            <a:srgbClr val="8FD450">
              <a:alpha val="24706"/>
            </a:srgbClr>
          </a:solidFill>
          <a:ln>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Congratulations</a:t>
            </a: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to all schools who have achieved their Armed Forces Friendly Schools Cymru status.</a:t>
            </a:r>
            <a:b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 far, </a:t>
            </a:r>
            <a:r>
              <a:rPr lang="en-GB"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30</a:t>
            </a: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schools have achieved their AFFS Cymru status. </a:t>
            </a:r>
            <a:r>
              <a:rPr lang="en-GB"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31</a:t>
            </a: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have achieved Bronze, 7 have achieved Silver and 4 have achieved Gold!!!</a:t>
            </a:r>
          </a:p>
        </p:txBody>
      </p:sp>
      <p:sp>
        <p:nvSpPr>
          <p:cNvPr id="6" name="Oval 5">
            <a:extLst>
              <a:ext uri="{FF2B5EF4-FFF2-40B4-BE49-F238E27FC236}">
                <a16:creationId xmlns:a16="http://schemas.microsoft.com/office/drawing/2014/main" id="{E52B71AB-C648-DD74-05FE-15CF137F93CE}"/>
              </a:ext>
            </a:extLst>
          </p:cNvPr>
          <p:cNvSpPr/>
          <p:nvPr/>
        </p:nvSpPr>
        <p:spPr>
          <a:xfrm>
            <a:off x="3238022" y="4481869"/>
            <a:ext cx="1107098" cy="1107098"/>
          </a:xfrm>
          <a:prstGeom prst="ellipse">
            <a:avLst/>
          </a:prstGeom>
          <a:solidFill>
            <a:srgbClr val="8FD450">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31</a:t>
            </a:r>
          </a:p>
        </p:txBody>
      </p:sp>
      <p:sp>
        <p:nvSpPr>
          <p:cNvPr id="8" name="Oval 7">
            <a:extLst>
              <a:ext uri="{FF2B5EF4-FFF2-40B4-BE49-F238E27FC236}">
                <a16:creationId xmlns:a16="http://schemas.microsoft.com/office/drawing/2014/main" id="{BAB1498D-67A0-EF31-B7B9-CF89C009D1B2}"/>
              </a:ext>
            </a:extLst>
          </p:cNvPr>
          <p:cNvSpPr/>
          <p:nvPr/>
        </p:nvSpPr>
        <p:spPr>
          <a:xfrm>
            <a:off x="7073598" y="4536176"/>
            <a:ext cx="1107098" cy="1107098"/>
          </a:xfrm>
          <a:prstGeom prst="ellipse">
            <a:avLst/>
          </a:prstGeom>
          <a:solidFill>
            <a:srgbClr val="8FD450">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7</a:t>
            </a:r>
          </a:p>
        </p:txBody>
      </p:sp>
      <p:sp>
        <p:nvSpPr>
          <p:cNvPr id="9" name="Oval 8">
            <a:extLst>
              <a:ext uri="{FF2B5EF4-FFF2-40B4-BE49-F238E27FC236}">
                <a16:creationId xmlns:a16="http://schemas.microsoft.com/office/drawing/2014/main" id="{DBCE0C9A-BA37-E9AC-58C7-8390B4DEE5FE}"/>
              </a:ext>
            </a:extLst>
          </p:cNvPr>
          <p:cNvSpPr/>
          <p:nvPr/>
        </p:nvSpPr>
        <p:spPr>
          <a:xfrm>
            <a:off x="10830662" y="4590051"/>
            <a:ext cx="1107098" cy="1107098"/>
          </a:xfrm>
          <a:prstGeom prst="ellipse">
            <a:avLst/>
          </a:prstGeom>
          <a:solidFill>
            <a:srgbClr val="8FD450">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4</a:t>
            </a:r>
          </a:p>
        </p:txBody>
      </p:sp>
      <p:pic>
        <p:nvPicPr>
          <p:cNvPr id="10" name="Picture 9" descr="A logo with flowers and dandelions&#10;&#10;Description automatically generated">
            <a:extLst>
              <a:ext uri="{FF2B5EF4-FFF2-40B4-BE49-F238E27FC236}">
                <a16:creationId xmlns:a16="http://schemas.microsoft.com/office/drawing/2014/main" id="{C128539B-425C-A0B2-1422-A30BE19EB637}"/>
              </a:ext>
            </a:extLst>
          </p:cNvPr>
          <p:cNvPicPr>
            <a:picLocks noChangeAspect="1"/>
          </p:cNvPicPr>
          <p:nvPr/>
        </p:nvPicPr>
        <p:blipFill rotWithShape="1">
          <a:blip r:embed="rId4">
            <a:extLst>
              <a:ext uri="{28A0092B-C50C-407E-A947-70E740481C1C}">
                <a14:useLocalDpi xmlns:a14="http://schemas.microsoft.com/office/drawing/2010/main" val="0"/>
              </a:ext>
            </a:extLst>
          </a:blip>
          <a:srcRect b="17650"/>
          <a:stretch/>
        </p:blipFill>
        <p:spPr>
          <a:xfrm>
            <a:off x="1171825" y="2526576"/>
            <a:ext cx="2584785" cy="2901907"/>
          </a:xfrm>
          <a:prstGeom prst="rect">
            <a:avLst/>
          </a:prstGeom>
        </p:spPr>
      </p:pic>
      <p:pic>
        <p:nvPicPr>
          <p:cNvPr id="12" name="Picture 11" descr="A logo with flowers and dandelions&#10;&#10;Description automatically generated">
            <a:extLst>
              <a:ext uri="{FF2B5EF4-FFF2-40B4-BE49-F238E27FC236}">
                <a16:creationId xmlns:a16="http://schemas.microsoft.com/office/drawing/2014/main" id="{6022E577-FAA4-17C4-9845-D88770C8BBBF}"/>
              </a:ext>
            </a:extLst>
          </p:cNvPr>
          <p:cNvPicPr>
            <a:picLocks noChangeAspect="1"/>
          </p:cNvPicPr>
          <p:nvPr/>
        </p:nvPicPr>
        <p:blipFill rotWithShape="1">
          <a:blip r:embed="rId5">
            <a:extLst>
              <a:ext uri="{28A0092B-C50C-407E-A947-70E740481C1C}">
                <a14:useLocalDpi xmlns:a14="http://schemas.microsoft.com/office/drawing/2010/main" val="0"/>
              </a:ext>
            </a:extLst>
          </a:blip>
          <a:srcRect b="18125"/>
          <a:stretch/>
        </p:blipFill>
        <p:spPr>
          <a:xfrm>
            <a:off x="5017243" y="2531445"/>
            <a:ext cx="2584785" cy="2885172"/>
          </a:xfrm>
          <a:prstGeom prst="rect">
            <a:avLst/>
          </a:prstGeom>
        </p:spPr>
      </p:pic>
      <p:pic>
        <p:nvPicPr>
          <p:cNvPr id="14" name="Picture 13" descr="A logo with flowers and dandelions&#10;&#10;Description automatically generated">
            <a:extLst>
              <a:ext uri="{FF2B5EF4-FFF2-40B4-BE49-F238E27FC236}">
                <a16:creationId xmlns:a16="http://schemas.microsoft.com/office/drawing/2014/main" id="{A26084A2-DE31-3B19-41D1-B3F0D20611C5}"/>
              </a:ext>
            </a:extLst>
          </p:cNvPr>
          <p:cNvPicPr>
            <a:picLocks noChangeAspect="1"/>
          </p:cNvPicPr>
          <p:nvPr/>
        </p:nvPicPr>
        <p:blipFill rotWithShape="1">
          <a:blip r:embed="rId6">
            <a:extLst>
              <a:ext uri="{28A0092B-C50C-407E-A947-70E740481C1C}">
                <a14:useLocalDpi xmlns:a14="http://schemas.microsoft.com/office/drawing/2010/main" val="0"/>
              </a:ext>
            </a:extLst>
          </a:blip>
          <a:srcRect b="17650"/>
          <a:stretch/>
        </p:blipFill>
        <p:spPr>
          <a:xfrm>
            <a:off x="8862661" y="2537468"/>
            <a:ext cx="2584785" cy="2901907"/>
          </a:xfrm>
          <a:prstGeom prst="rect">
            <a:avLst/>
          </a:prstGeom>
        </p:spPr>
      </p:pic>
      <p:sp>
        <p:nvSpPr>
          <p:cNvPr id="15" name="Oval 14">
            <a:extLst>
              <a:ext uri="{FF2B5EF4-FFF2-40B4-BE49-F238E27FC236}">
                <a16:creationId xmlns:a16="http://schemas.microsoft.com/office/drawing/2014/main" id="{4C932015-1960-5519-C2CE-F89B8EF716FB}"/>
              </a:ext>
            </a:extLst>
          </p:cNvPr>
          <p:cNvSpPr/>
          <p:nvPr/>
        </p:nvSpPr>
        <p:spPr>
          <a:xfrm>
            <a:off x="3188538" y="6059004"/>
            <a:ext cx="838200" cy="8382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EDEC3915-1E3E-F62F-9644-23FDF2EB5B41}"/>
              </a:ext>
            </a:extLst>
          </p:cNvPr>
          <p:cNvSpPr/>
          <p:nvPr/>
        </p:nvSpPr>
        <p:spPr>
          <a:xfrm>
            <a:off x="2256983" y="6096786"/>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870600AC-7C4E-70C3-8C68-D0A05CE03DC0}"/>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9D47BCDC-C085-EB56-765F-C955E2D45106}"/>
              </a:ext>
            </a:extLst>
          </p:cNvPr>
          <p:cNvSpPr/>
          <p:nvPr/>
        </p:nvSpPr>
        <p:spPr>
          <a:xfrm>
            <a:off x="839384" y="6164255"/>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8430C207-A4E5-0FE9-A263-21C4D6250280}"/>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6014D2EB-8C06-7C2E-3D3F-7B459566960E}"/>
              </a:ext>
            </a:extLst>
          </p:cNvPr>
          <p:cNvSpPr/>
          <p:nvPr/>
        </p:nvSpPr>
        <p:spPr>
          <a:xfrm>
            <a:off x="4644304" y="6152384"/>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6DB11664-FB2F-5A86-F9F3-8FBBB0039299}"/>
              </a:ext>
            </a:extLst>
          </p:cNvPr>
          <p:cNvSpPr/>
          <p:nvPr/>
        </p:nvSpPr>
        <p:spPr>
          <a:xfrm>
            <a:off x="4158818" y="6014872"/>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995A8CF3-EC96-BF96-37ED-22F8C80CCAD1}"/>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238B9530-1841-988D-0E1C-982C963A5AE0}"/>
              </a:ext>
            </a:extLst>
          </p:cNvPr>
          <p:cNvSpPr/>
          <p:nvPr/>
        </p:nvSpPr>
        <p:spPr>
          <a:xfrm>
            <a:off x="6008198" y="6014554"/>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AD1C6FFD-39AF-D526-A520-E2B00490F506}"/>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F2340336-40B4-378B-CBBA-82B8C78C4E80}"/>
              </a:ext>
            </a:extLst>
          </p:cNvPr>
          <p:cNvSpPr/>
          <p:nvPr/>
        </p:nvSpPr>
        <p:spPr>
          <a:xfrm>
            <a:off x="6073920" y="6516413"/>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4CC8ACDB-4880-F123-19FE-A6469EDE69D0}"/>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16393154-89B0-603E-F714-15DF0D086877}"/>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4E488F8F-FD2F-D5D9-F9CA-958B7576FB59}"/>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466F2998-17FA-4E5D-8EB5-EA47CA1E96F7}"/>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25D1B2A9-098F-B133-3013-673581DEC5BD}"/>
              </a:ext>
            </a:extLst>
          </p:cNvPr>
          <p:cNvSpPr/>
          <p:nvPr/>
        </p:nvSpPr>
        <p:spPr>
          <a:xfrm>
            <a:off x="9056370" y="5907080"/>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6E0081C1-0832-8212-4102-C307BF836BB0}"/>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0FF00CA9-EAED-F91E-77AB-467602AFA1BA}"/>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EC6DFF57-AB6A-72E8-A9DF-F337B5B923DA}"/>
              </a:ext>
            </a:extLst>
          </p:cNvPr>
          <p:cNvSpPr/>
          <p:nvPr/>
        </p:nvSpPr>
        <p:spPr>
          <a:xfrm>
            <a:off x="8236585" y="613314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4" name="Picture 33">
            <a:hlinkClick r:id="rId7"/>
            <a:extLst>
              <a:ext uri="{FF2B5EF4-FFF2-40B4-BE49-F238E27FC236}">
                <a16:creationId xmlns:a16="http://schemas.microsoft.com/office/drawing/2014/main" id="{048FCB2D-9728-687F-07D1-418B53F1D0CB}"/>
              </a:ext>
            </a:extLst>
          </p:cNvPr>
          <p:cNvPicPr>
            <a:picLocks noChangeAspect="1"/>
          </p:cNvPicPr>
          <p:nvPr/>
        </p:nvPicPr>
        <p:blipFill rotWithShape="1">
          <a:blip r:embed="rId8">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pic>
        <p:nvPicPr>
          <p:cNvPr id="41" name="Picture 40" descr="Logo&#10;&#10;Description automatically generated">
            <a:extLst>
              <a:ext uri="{FF2B5EF4-FFF2-40B4-BE49-F238E27FC236}">
                <a16:creationId xmlns:a16="http://schemas.microsoft.com/office/drawing/2014/main" id="{26EEEF1B-0423-DD67-CF42-E3B8029EF12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
        <p:nvSpPr>
          <p:cNvPr id="4" name="Rectangle: Rounded Corners 3">
            <a:extLst>
              <a:ext uri="{FF2B5EF4-FFF2-40B4-BE49-F238E27FC236}">
                <a16:creationId xmlns:a16="http://schemas.microsoft.com/office/drawing/2014/main" id="{8E4FA351-D964-868B-C17C-AC5F59F175EC}"/>
              </a:ext>
            </a:extLst>
          </p:cNvPr>
          <p:cNvSpPr/>
          <p:nvPr/>
        </p:nvSpPr>
        <p:spPr>
          <a:xfrm>
            <a:off x="199507" y="1551341"/>
            <a:ext cx="7792581" cy="796302"/>
          </a:xfrm>
          <a:prstGeom prst="roundRect">
            <a:avLst>
              <a:gd name="adj" fmla="val 20195"/>
            </a:avLst>
          </a:prstGeom>
          <a:solidFill>
            <a:srgbClr val="C0004E">
              <a:alpha val="25098"/>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nSpc>
                <a:spcPct val="107000"/>
              </a:lnSpc>
              <a:spcAft>
                <a:spcPts val="800"/>
              </a:spcAft>
            </a:pPr>
            <a:r>
              <a:rPr lang="en-GB" sz="1100" b="1" dirty="0">
                <a:solidFill>
                  <a:srgbClr val="000000"/>
                </a:solidFill>
                <a:latin typeface="Arial"/>
                <a:cs typeface="Times New Roman"/>
              </a:rPr>
              <a:t>This month, we are pleased to congratulate the following schools for achieving their AFFS Cymru status:</a:t>
            </a:r>
            <a:br>
              <a:rPr lang="en-GB" sz="1100" b="1" dirty="0">
                <a:latin typeface="Arial" panose="020B0604020202020204" pitchFamily="34" charset="0"/>
                <a:cs typeface="Times New Roman" panose="02020603050405020304" pitchFamily="18" charset="0"/>
              </a:rPr>
            </a:br>
            <a:r>
              <a:rPr lang="en-GB" sz="1100" b="1" dirty="0">
                <a:solidFill>
                  <a:srgbClr val="000000"/>
                </a:solidFill>
                <a:latin typeface="Arial"/>
                <a:cs typeface="Times New Roman"/>
              </a:rPr>
              <a:t>Bronze: </a:t>
            </a:r>
            <a:r>
              <a:rPr lang="en-GB" sz="1100" dirty="0">
                <a:solidFill>
                  <a:srgbClr val="000000"/>
                </a:solidFill>
                <a:latin typeface="Arial"/>
                <a:cs typeface="Times New Roman"/>
              </a:rPr>
              <a:t>Raglan VC Primary School (Monmouthshire)</a:t>
            </a:r>
          </a:p>
        </p:txBody>
      </p:sp>
    </p:spTree>
    <p:extLst>
      <p:ext uri="{BB962C8B-B14F-4D97-AF65-F5344CB8AC3E}">
        <p14:creationId xmlns:p14="http://schemas.microsoft.com/office/powerpoint/2010/main" val="2606190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8064B-6818-E4E6-0223-7CC753090F06}"/>
            </a:ext>
          </a:extLst>
        </p:cNvPr>
        <p:cNvGrpSpPr/>
        <p:nvPr/>
      </p:nvGrpSpPr>
      <p:grpSpPr>
        <a:xfrm>
          <a:off x="0" y="0"/>
          <a:ext cx="0" cy="0"/>
          <a:chOff x="0" y="0"/>
          <a:chExt cx="0" cy="0"/>
        </a:xfrm>
      </p:grpSpPr>
      <p:sp>
        <p:nvSpPr>
          <p:cNvPr id="28" name="Oval 27">
            <a:extLst>
              <a:ext uri="{FF2B5EF4-FFF2-40B4-BE49-F238E27FC236}">
                <a16:creationId xmlns:a16="http://schemas.microsoft.com/office/drawing/2014/main" id="{8697FE36-3B9E-07C4-9828-3CE1042BC661}"/>
              </a:ext>
            </a:extLst>
          </p:cNvPr>
          <p:cNvSpPr/>
          <p:nvPr/>
        </p:nvSpPr>
        <p:spPr>
          <a:xfrm>
            <a:off x="10377953" y="5492736"/>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6245A146-9541-96AC-030E-9F634C3E4281}"/>
              </a:ext>
            </a:extLst>
          </p:cNvPr>
          <p:cNvSpPr/>
          <p:nvPr/>
        </p:nvSpPr>
        <p:spPr>
          <a:xfrm>
            <a:off x="9833541" y="-279305"/>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AB995082-1A41-59F5-D3A6-CAB422F7390A}"/>
              </a:ext>
            </a:extLst>
          </p:cNvPr>
          <p:cNvSpPr/>
          <p:nvPr/>
        </p:nvSpPr>
        <p:spPr>
          <a:xfrm>
            <a:off x="-1468489" y="2026167"/>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31EE4BF3-5686-649B-6512-16FAAFB6996A}"/>
              </a:ext>
            </a:extLst>
          </p:cNvPr>
          <p:cNvPicPr>
            <a:picLocks noChangeAspect="1"/>
          </p:cNvPicPr>
          <p:nvPr/>
        </p:nvPicPr>
        <p:blipFill rotWithShape="1">
          <a:blip r:embed="rId3">
            <a:extLst>
              <a:ext uri="{28A0092B-C50C-407E-A947-70E740481C1C}">
                <a14:useLocalDpi xmlns:a14="http://schemas.microsoft.com/office/drawing/2010/main" val="0"/>
              </a:ext>
            </a:extLst>
          </a:blip>
          <a:srcRect r="51977"/>
          <a:stretch/>
        </p:blipFill>
        <p:spPr>
          <a:xfrm>
            <a:off x="188861" y="6023244"/>
            <a:ext cx="1358585" cy="661719"/>
          </a:xfrm>
          <a:prstGeom prst="rect">
            <a:avLst/>
          </a:prstGeom>
        </p:spPr>
      </p:pic>
      <p:pic>
        <p:nvPicPr>
          <p:cNvPr id="26" name="Picture 25" descr="Logo&#10;&#10;Description automatically generated">
            <a:extLst>
              <a:ext uri="{FF2B5EF4-FFF2-40B4-BE49-F238E27FC236}">
                <a16:creationId xmlns:a16="http://schemas.microsoft.com/office/drawing/2014/main" id="{1A7A62E9-4E07-9CBF-FDD5-052F2697A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0384" y="5989910"/>
            <a:ext cx="1122369" cy="715994"/>
          </a:xfrm>
          <a:prstGeom prst="rect">
            <a:avLst/>
          </a:prstGeom>
        </p:spPr>
      </p:pic>
      <p:pic>
        <p:nvPicPr>
          <p:cNvPr id="12" name="Picture 11" descr="A black background with a flower and a circle of colorful beads&#10;&#10;Description automatically generated with medium confidence">
            <a:extLst>
              <a:ext uri="{FF2B5EF4-FFF2-40B4-BE49-F238E27FC236}">
                <a16:creationId xmlns:a16="http://schemas.microsoft.com/office/drawing/2014/main" id="{E4C7018C-A19D-FD36-C329-96AEE8AF2131}"/>
              </a:ext>
            </a:extLst>
          </p:cNvPr>
          <p:cNvPicPr>
            <a:picLocks noChangeAspect="1"/>
          </p:cNvPicPr>
          <p:nvPr/>
        </p:nvPicPr>
        <p:blipFill rotWithShape="1">
          <a:blip r:embed="rId5">
            <a:extLst>
              <a:ext uri="{28A0092B-C50C-407E-A947-70E740481C1C}">
                <a14:useLocalDpi xmlns:a14="http://schemas.microsoft.com/office/drawing/2010/main" val="0"/>
              </a:ext>
            </a:extLst>
          </a:blip>
          <a:srcRect b="14343"/>
          <a:stretch/>
        </p:blipFill>
        <p:spPr>
          <a:xfrm>
            <a:off x="183070" y="221822"/>
            <a:ext cx="2348663" cy="2747179"/>
          </a:xfrm>
          <a:prstGeom prst="rect">
            <a:avLst/>
          </a:prstGeom>
        </p:spPr>
      </p:pic>
      <p:pic>
        <p:nvPicPr>
          <p:cNvPr id="11" name="Picture 10" descr="Icon&#10;&#10;Description automatically generated">
            <a:hlinkClick r:id="rId6"/>
            <a:extLst>
              <a:ext uri="{FF2B5EF4-FFF2-40B4-BE49-F238E27FC236}">
                <a16:creationId xmlns:a16="http://schemas.microsoft.com/office/drawing/2014/main" id="{90288CFC-57AB-8188-F418-17C07ABC13B6}"/>
              </a:ext>
            </a:extLst>
          </p:cNvPr>
          <p:cNvPicPr>
            <a:picLocks noChangeAspect="1"/>
          </p:cNvPicPr>
          <p:nvPr/>
        </p:nvPicPr>
        <p:blipFill rotWithShape="1">
          <a:blip r:embed="rId7">
            <a:clrChange>
              <a:clrFrom>
                <a:srgbClr val="FFFFF1"/>
              </a:clrFrom>
              <a:clrTo>
                <a:srgbClr val="FFFFF1">
                  <a:alpha val="0"/>
                </a:srgbClr>
              </a:clrTo>
            </a:clrChange>
            <a:extLst>
              <a:ext uri="{28A0092B-C50C-407E-A947-70E740481C1C}">
                <a14:useLocalDpi xmlns:a14="http://schemas.microsoft.com/office/drawing/2010/main" val="0"/>
              </a:ext>
            </a:extLst>
          </a:blip>
          <a:srcRect l="36905" t="4166" r="36428" b="5000"/>
          <a:stretch/>
        </p:blipFill>
        <p:spPr bwMode="auto">
          <a:xfrm>
            <a:off x="1655896" y="6049442"/>
            <a:ext cx="603362" cy="586736"/>
          </a:xfrm>
          <a:prstGeom prst="rect">
            <a:avLst/>
          </a:prstGeom>
          <a:noFill/>
          <a:ln>
            <a:noFill/>
          </a:ln>
          <a:extLst>
            <a:ext uri="{53640926-AAD7-44D8-BBD7-CCE9431645EC}">
              <a14:shadowObscured xmlns:a14="http://schemas.microsoft.com/office/drawing/2010/main"/>
            </a:ext>
          </a:extLst>
        </p:spPr>
      </p:pic>
      <p:pic>
        <p:nvPicPr>
          <p:cNvPr id="13" name="Picture 12">
            <a:hlinkClick r:id="rId8"/>
            <a:extLst>
              <a:ext uri="{FF2B5EF4-FFF2-40B4-BE49-F238E27FC236}">
                <a16:creationId xmlns:a16="http://schemas.microsoft.com/office/drawing/2014/main" id="{16591B32-259B-C59D-EA0F-0CCB8C67B21F}"/>
              </a:ext>
            </a:extLst>
          </p:cNvPr>
          <p:cNvPicPr>
            <a:picLocks noChangeAspect="1"/>
          </p:cNvPicPr>
          <p:nvPr/>
        </p:nvPicPr>
        <p:blipFill>
          <a:blip r:embed="rId9">
            <a:extLst>
              <a:ext uri="{28A0092B-C50C-407E-A947-70E740481C1C}">
                <a14:useLocalDpi xmlns:a14="http://schemas.microsoft.com/office/drawing/2010/main" val="0"/>
              </a:ext>
            </a:extLst>
          </a:blip>
          <a:srcRect l="3320" r="3320"/>
          <a:stretch/>
        </p:blipFill>
        <p:spPr bwMode="auto">
          <a:xfrm>
            <a:off x="2326330" y="6098782"/>
            <a:ext cx="478734" cy="512776"/>
          </a:xfrm>
          <a:prstGeom prst="ellipse">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2DFC2972-BA1C-AC8A-5FD5-A6C63A0D6FF7}"/>
              </a:ext>
            </a:extLst>
          </p:cNvPr>
          <p:cNvPicPr>
            <a:picLocks noChangeAspect="1"/>
          </p:cNvPicPr>
          <p:nvPr/>
        </p:nvPicPr>
        <p:blipFill rotWithShape="1">
          <a:blip r:embed="rId10">
            <a:extLst>
              <a:ext uri="{28A0092B-C50C-407E-A947-70E740481C1C}">
                <a14:useLocalDpi xmlns:a14="http://schemas.microsoft.com/office/drawing/2010/main" val="0"/>
              </a:ext>
            </a:extLst>
          </a:blip>
          <a:srcRect l="1577" t="1035" r="21267" b="-1035"/>
          <a:stretch/>
        </p:blipFill>
        <p:spPr bwMode="auto">
          <a:xfrm>
            <a:off x="10179673" y="1705274"/>
            <a:ext cx="1835595" cy="1942222"/>
          </a:xfrm>
          <a:prstGeom prst="ellipse">
            <a:avLst/>
          </a:prstGeom>
          <a:noFill/>
          <a:ln w="28575">
            <a:solidFill>
              <a:srgbClr val="5DAEFF"/>
            </a:solidFill>
          </a:ln>
        </p:spPr>
      </p:pic>
      <p:pic>
        <p:nvPicPr>
          <p:cNvPr id="15" name="Picture 14">
            <a:extLst>
              <a:ext uri="{FF2B5EF4-FFF2-40B4-BE49-F238E27FC236}">
                <a16:creationId xmlns:a16="http://schemas.microsoft.com/office/drawing/2014/main" id="{41E38C44-B461-C62D-15F5-FCA7A2BFDF1E}"/>
              </a:ext>
            </a:extLst>
          </p:cNvPr>
          <p:cNvPicPr>
            <a:picLocks noChangeAspect="1"/>
          </p:cNvPicPr>
          <p:nvPr/>
        </p:nvPicPr>
        <p:blipFill rotWithShape="1">
          <a:blip r:embed="rId11">
            <a:extLst>
              <a:ext uri="{28A0092B-C50C-407E-A947-70E740481C1C}">
                <a14:useLocalDpi xmlns:a14="http://schemas.microsoft.com/office/drawing/2010/main" val="0"/>
              </a:ext>
            </a:extLst>
          </a:blip>
          <a:srcRect l="13235" t="8188" r="21422"/>
          <a:stretch/>
        </p:blipFill>
        <p:spPr bwMode="auto">
          <a:xfrm>
            <a:off x="3135297" y="143594"/>
            <a:ext cx="1923830" cy="2035583"/>
          </a:xfrm>
          <a:prstGeom prst="ellipse">
            <a:avLst/>
          </a:prstGeom>
          <a:noFill/>
          <a:ln w="28575">
            <a:solidFill>
              <a:srgbClr val="5DAEFF"/>
            </a:solidFill>
          </a:ln>
        </p:spPr>
      </p:pic>
      <p:pic>
        <p:nvPicPr>
          <p:cNvPr id="20" name="Picture 19">
            <a:extLst>
              <a:ext uri="{FF2B5EF4-FFF2-40B4-BE49-F238E27FC236}">
                <a16:creationId xmlns:a16="http://schemas.microsoft.com/office/drawing/2014/main" id="{49F437D4-A4C2-4BA4-6F54-B729BD23DB9B}"/>
              </a:ext>
            </a:extLst>
          </p:cNvPr>
          <p:cNvPicPr>
            <a:picLocks noChangeAspect="1"/>
          </p:cNvPicPr>
          <p:nvPr/>
        </p:nvPicPr>
        <p:blipFill>
          <a:blip r:embed="rId12">
            <a:extLst>
              <a:ext uri="{28A0092B-C50C-407E-A947-70E740481C1C}">
                <a14:useLocalDpi xmlns:a14="http://schemas.microsoft.com/office/drawing/2010/main" val="0"/>
              </a:ext>
            </a:extLst>
          </a:blip>
          <a:srcRect l="14562" r="14562"/>
          <a:stretch/>
        </p:blipFill>
        <p:spPr bwMode="auto">
          <a:xfrm>
            <a:off x="7468939" y="4178252"/>
            <a:ext cx="2406515" cy="2433306"/>
          </a:xfrm>
          <a:prstGeom prst="ellipse">
            <a:avLst/>
          </a:prstGeom>
          <a:noFill/>
          <a:ln w="28575">
            <a:solidFill>
              <a:srgbClr val="8FD450"/>
            </a:solidFill>
          </a:ln>
        </p:spPr>
      </p:pic>
      <p:pic>
        <p:nvPicPr>
          <p:cNvPr id="21" name="Picture 20">
            <a:extLst>
              <a:ext uri="{FF2B5EF4-FFF2-40B4-BE49-F238E27FC236}">
                <a16:creationId xmlns:a16="http://schemas.microsoft.com/office/drawing/2014/main" id="{C5149788-57F4-4465-4EC6-23D45C29BB96}"/>
              </a:ext>
            </a:extLst>
          </p:cNvPr>
          <p:cNvPicPr>
            <a:picLocks noChangeAspect="1"/>
          </p:cNvPicPr>
          <p:nvPr/>
        </p:nvPicPr>
        <p:blipFill>
          <a:blip r:embed="rId13">
            <a:extLst>
              <a:ext uri="{28A0092B-C50C-407E-A947-70E740481C1C}">
                <a14:useLocalDpi xmlns:a14="http://schemas.microsoft.com/office/drawing/2010/main" val="0"/>
              </a:ext>
            </a:extLst>
          </a:blip>
          <a:srcRect l="20038" r="20038"/>
          <a:stretch/>
        </p:blipFill>
        <p:spPr bwMode="auto">
          <a:xfrm>
            <a:off x="4529302" y="3078110"/>
            <a:ext cx="2518734" cy="2477895"/>
          </a:xfrm>
          <a:prstGeom prst="ellipse">
            <a:avLst/>
          </a:prstGeom>
          <a:noFill/>
          <a:ln w="28575">
            <a:solidFill>
              <a:srgbClr val="C0004E"/>
            </a:solidFill>
          </a:ln>
        </p:spPr>
      </p:pic>
      <p:pic>
        <p:nvPicPr>
          <p:cNvPr id="22" name="Picture 21">
            <a:extLst>
              <a:ext uri="{FF2B5EF4-FFF2-40B4-BE49-F238E27FC236}">
                <a16:creationId xmlns:a16="http://schemas.microsoft.com/office/drawing/2014/main" id="{1E295413-DA6D-7B2A-9C72-A01776BA5EA4}"/>
              </a:ext>
            </a:extLst>
          </p:cNvPr>
          <p:cNvPicPr>
            <a:picLocks noChangeAspect="1"/>
          </p:cNvPicPr>
          <p:nvPr/>
        </p:nvPicPr>
        <p:blipFill rotWithShape="1">
          <a:blip r:embed="rId14">
            <a:extLst>
              <a:ext uri="{28A0092B-C50C-407E-A947-70E740481C1C}">
                <a14:useLocalDpi xmlns:a14="http://schemas.microsoft.com/office/drawing/2010/main" val="0"/>
              </a:ext>
            </a:extLst>
          </a:blip>
          <a:srcRect l="7385" t="196" r="27885" b="-196"/>
          <a:stretch/>
        </p:blipFill>
        <p:spPr bwMode="auto">
          <a:xfrm>
            <a:off x="151705" y="3802242"/>
            <a:ext cx="1923830" cy="2035583"/>
          </a:xfrm>
          <a:prstGeom prst="ellipse">
            <a:avLst/>
          </a:prstGeom>
          <a:noFill/>
          <a:ln w="28575">
            <a:solidFill>
              <a:srgbClr val="8FD450"/>
            </a:solidFill>
          </a:ln>
        </p:spPr>
      </p:pic>
      <p:pic>
        <p:nvPicPr>
          <p:cNvPr id="23" name="Picture 22">
            <a:extLst>
              <a:ext uri="{FF2B5EF4-FFF2-40B4-BE49-F238E27FC236}">
                <a16:creationId xmlns:a16="http://schemas.microsoft.com/office/drawing/2014/main" id="{7F0E832F-8295-2C52-D3DC-A96EB5A0E8FE}"/>
              </a:ext>
            </a:extLst>
          </p:cNvPr>
          <p:cNvPicPr>
            <a:picLocks noChangeAspect="1"/>
          </p:cNvPicPr>
          <p:nvPr/>
        </p:nvPicPr>
        <p:blipFill>
          <a:blip r:embed="rId15">
            <a:extLst>
              <a:ext uri="{28A0092B-C50C-407E-A947-70E740481C1C}">
                <a14:useLocalDpi xmlns:a14="http://schemas.microsoft.com/office/drawing/2010/main" val="0"/>
              </a:ext>
            </a:extLst>
          </a:blip>
          <a:srcRect l="14562" r="14562"/>
          <a:stretch/>
        </p:blipFill>
        <p:spPr bwMode="auto">
          <a:xfrm rot="5400000">
            <a:off x="9972592" y="3858119"/>
            <a:ext cx="2035583" cy="1923830"/>
          </a:xfrm>
          <a:prstGeom prst="ellipse">
            <a:avLst/>
          </a:prstGeom>
          <a:noFill/>
          <a:ln w="28575">
            <a:solidFill>
              <a:srgbClr val="C0004E"/>
            </a:solidFill>
          </a:ln>
        </p:spPr>
      </p:pic>
      <p:pic>
        <p:nvPicPr>
          <p:cNvPr id="24" name="Picture 23">
            <a:extLst>
              <a:ext uri="{FF2B5EF4-FFF2-40B4-BE49-F238E27FC236}">
                <a16:creationId xmlns:a16="http://schemas.microsoft.com/office/drawing/2014/main" id="{A33C04D2-5300-E23E-8BCF-D34E0EE0AD5F}"/>
              </a:ext>
            </a:extLst>
          </p:cNvPr>
          <p:cNvPicPr>
            <a:picLocks noChangeAspect="1"/>
          </p:cNvPicPr>
          <p:nvPr/>
        </p:nvPicPr>
        <p:blipFill>
          <a:blip r:embed="rId16">
            <a:extLst>
              <a:ext uri="{28A0092B-C50C-407E-A947-70E740481C1C}">
                <a14:useLocalDpi xmlns:a14="http://schemas.microsoft.com/office/drawing/2010/main" val="0"/>
              </a:ext>
            </a:extLst>
          </a:blip>
          <a:srcRect l="11147" r="11147"/>
          <a:stretch/>
        </p:blipFill>
        <p:spPr bwMode="auto">
          <a:xfrm>
            <a:off x="6878842" y="2110105"/>
            <a:ext cx="1923830" cy="2035583"/>
          </a:xfrm>
          <a:prstGeom prst="ellipse">
            <a:avLst/>
          </a:prstGeom>
          <a:noFill/>
          <a:ln w="28575">
            <a:solidFill>
              <a:srgbClr val="5DAEFF"/>
            </a:solidFill>
          </a:ln>
        </p:spPr>
      </p:pic>
      <p:pic>
        <p:nvPicPr>
          <p:cNvPr id="25" name="Picture 24">
            <a:extLst>
              <a:ext uri="{FF2B5EF4-FFF2-40B4-BE49-F238E27FC236}">
                <a16:creationId xmlns:a16="http://schemas.microsoft.com/office/drawing/2014/main" id="{60E19FBC-6673-8975-3881-F4589720C4AA}"/>
              </a:ext>
            </a:extLst>
          </p:cNvPr>
          <p:cNvPicPr>
            <a:picLocks noChangeAspect="1"/>
          </p:cNvPicPr>
          <p:nvPr/>
        </p:nvPicPr>
        <p:blipFill>
          <a:blip r:embed="rId17">
            <a:extLst>
              <a:ext uri="{28A0092B-C50C-407E-A947-70E740481C1C}">
                <a14:useLocalDpi xmlns:a14="http://schemas.microsoft.com/office/drawing/2010/main" val="0"/>
              </a:ext>
            </a:extLst>
          </a:blip>
          <a:srcRect l="18052" r="18052"/>
          <a:stretch/>
        </p:blipFill>
        <p:spPr bwMode="auto">
          <a:xfrm>
            <a:off x="5430855" y="269203"/>
            <a:ext cx="2010546" cy="2035582"/>
          </a:xfrm>
          <a:prstGeom prst="ellipse">
            <a:avLst/>
          </a:prstGeom>
          <a:noFill/>
          <a:ln w="28575">
            <a:solidFill>
              <a:srgbClr val="8FD450"/>
            </a:solidFill>
          </a:ln>
        </p:spPr>
      </p:pic>
      <p:pic>
        <p:nvPicPr>
          <p:cNvPr id="30" name="Picture 29">
            <a:extLst>
              <a:ext uri="{FF2B5EF4-FFF2-40B4-BE49-F238E27FC236}">
                <a16:creationId xmlns:a16="http://schemas.microsoft.com/office/drawing/2014/main" id="{2DFC53EF-2F2C-AC35-D00C-F4A54548F3EA}"/>
              </a:ext>
            </a:extLst>
          </p:cNvPr>
          <p:cNvPicPr>
            <a:picLocks noChangeAspect="1"/>
          </p:cNvPicPr>
          <p:nvPr/>
        </p:nvPicPr>
        <p:blipFill>
          <a:blip r:embed="rId18">
            <a:extLst>
              <a:ext uri="{28A0092B-C50C-407E-A947-70E740481C1C}">
                <a14:useLocalDpi xmlns:a14="http://schemas.microsoft.com/office/drawing/2010/main" val="0"/>
              </a:ext>
            </a:extLst>
          </a:blip>
          <a:srcRect l="14415" r="14415"/>
          <a:stretch/>
        </p:blipFill>
        <p:spPr bwMode="auto">
          <a:xfrm>
            <a:off x="1997969" y="2139893"/>
            <a:ext cx="2420767" cy="2434479"/>
          </a:xfrm>
          <a:prstGeom prst="ellipse">
            <a:avLst/>
          </a:prstGeom>
          <a:noFill/>
          <a:ln w="28575">
            <a:solidFill>
              <a:srgbClr val="C0004E"/>
            </a:solidFill>
          </a:ln>
        </p:spPr>
      </p:pic>
      <p:pic>
        <p:nvPicPr>
          <p:cNvPr id="31" name="Picture 30">
            <a:extLst>
              <a:ext uri="{FF2B5EF4-FFF2-40B4-BE49-F238E27FC236}">
                <a16:creationId xmlns:a16="http://schemas.microsoft.com/office/drawing/2014/main" id="{5A6C206B-640A-ED0C-9EF7-135769A15FEC}"/>
              </a:ext>
            </a:extLst>
          </p:cNvPr>
          <p:cNvPicPr>
            <a:picLocks noChangeAspect="1"/>
          </p:cNvPicPr>
          <p:nvPr/>
        </p:nvPicPr>
        <p:blipFill>
          <a:blip r:embed="rId19">
            <a:extLst>
              <a:ext uri="{28A0092B-C50C-407E-A947-70E740481C1C}">
                <a14:useLocalDpi xmlns:a14="http://schemas.microsoft.com/office/drawing/2010/main" val="0"/>
              </a:ext>
            </a:extLst>
          </a:blip>
          <a:srcRect l="14530" r="14530"/>
          <a:stretch/>
        </p:blipFill>
        <p:spPr bwMode="auto">
          <a:xfrm>
            <a:off x="2805242" y="4678823"/>
            <a:ext cx="1923830" cy="2035583"/>
          </a:xfrm>
          <a:prstGeom prst="ellipse">
            <a:avLst/>
          </a:prstGeom>
          <a:noFill/>
          <a:ln w="28575">
            <a:solidFill>
              <a:srgbClr val="5DAEFF"/>
            </a:solidFill>
          </a:ln>
        </p:spPr>
      </p:pic>
      <p:pic>
        <p:nvPicPr>
          <p:cNvPr id="32" name="Picture 31">
            <a:extLst>
              <a:ext uri="{FF2B5EF4-FFF2-40B4-BE49-F238E27FC236}">
                <a16:creationId xmlns:a16="http://schemas.microsoft.com/office/drawing/2014/main" id="{78BC9625-146D-FDAB-DBFD-74BE4E4554D0}"/>
              </a:ext>
            </a:extLst>
          </p:cNvPr>
          <p:cNvPicPr>
            <a:picLocks noChangeAspect="1"/>
          </p:cNvPicPr>
          <p:nvPr/>
        </p:nvPicPr>
        <p:blipFill rotWithShape="1">
          <a:blip r:embed="rId20">
            <a:extLst>
              <a:ext uri="{28A0092B-C50C-407E-A947-70E740481C1C}">
                <a14:useLocalDpi xmlns:a14="http://schemas.microsoft.com/office/drawing/2010/main" val="0"/>
              </a:ext>
            </a:extLst>
          </a:blip>
          <a:srcRect l="468" t="2531" r="-468" b="26853"/>
          <a:stretch/>
        </p:blipFill>
        <p:spPr bwMode="auto">
          <a:xfrm>
            <a:off x="8207110" y="97832"/>
            <a:ext cx="2247756" cy="2378325"/>
          </a:xfrm>
          <a:prstGeom prst="ellipse">
            <a:avLst/>
          </a:prstGeom>
          <a:noFill/>
          <a:ln w="28575">
            <a:solidFill>
              <a:srgbClr val="8FD450"/>
            </a:solidFill>
          </a:ln>
        </p:spPr>
      </p:pic>
    </p:spTree>
    <p:extLst>
      <p:ext uri="{BB962C8B-B14F-4D97-AF65-F5344CB8AC3E}">
        <p14:creationId xmlns:p14="http://schemas.microsoft.com/office/powerpoint/2010/main" val="169811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kingdom&#10;&#10;Description automatically generated">
            <a:extLst>
              <a:ext uri="{FF2B5EF4-FFF2-40B4-BE49-F238E27FC236}">
                <a16:creationId xmlns:a16="http://schemas.microsoft.com/office/drawing/2014/main" id="{F12A0BBF-CD61-8400-5FFE-8F298315D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917" y="690794"/>
            <a:ext cx="5868173" cy="6355287"/>
          </a:xfrm>
          <a:prstGeom prst="rect">
            <a:avLst/>
          </a:prstGeom>
        </p:spPr>
      </p:pic>
      <p:sp>
        <p:nvSpPr>
          <p:cNvPr id="46" name="Oval 45">
            <a:extLst>
              <a:ext uri="{FF2B5EF4-FFF2-40B4-BE49-F238E27FC236}">
                <a16:creationId xmlns:a16="http://schemas.microsoft.com/office/drawing/2014/main" id="{1A783EBA-D393-4553-8ED4-53432C8A77E9}"/>
              </a:ext>
            </a:extLst>
          </p:cNvPr>
          <p:cNvSpPr/>
          <p:nvPr/>
        </p:nvSpPr>
        <p:spPr>
          <a:xfrm>
            <a:off x="3188538" y="6059004"/>
            <a:ext cx="838200" cy="8382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Oval 46">
            <a:extLst>
              <a:ext uri="{FF2B5EF4-FFF2-40B4-BE49-F238E27FC236}">
                <a16:creationId xmlns:a16="http://schemas.microsoft.com/office/drawing/2014/main" id="{C3DFB983-7B41-48E6-82E3-91F540DA302B}"/>
              </a:ext>
            </a:extLst>
          </p:cNvPr>
          <p:cNvSpPr/>
          <p:nvPr/>
        </p:nvSpPr>
        <p:spPr>
          <a:xfrm>
            <a:off x="2256983" y="6096786"/>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Oval 47">
            <a:extLst>
              <a:ext uri="{FF2B5EF4-FFF2-40B4-BE49-F238E27FC236}">
                <a16:creationId xmlns:a16="http://schemas.microsoft.com/office/drawing/2014/main" id="{9411FA3A-F75F-4A8B-90FD-0303C33B32FC}"/>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9" name="Oval 48">
            <a:extLst>
              <a:ext uri="{FF2B5EF4-FFF2-40B4-BE49-F238E27FC236}">
                <a16:creationId xmlns:a16="http://schemas.microsoft.com/office/drawing/2014/main" id="{B97D8A63-518E-4020-96FA-046DDC992513}"/>
              </a:ext>
            </a:extLst>
          </p:cNvPr>
          <p:cNvSpPr/>
          <p:nvPr/>
        </p:nvSpPr>
        <p:spPr>
          <a:xfrm>
            <a:off x="839384" y="6164255"/>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 name="Oval 49">
            <a:extLst>
              <a:ext uri="{FF2B5EF4-FFF2-40B4-BE49-F238E27FC236}">
                <a16:creationId xmlns:a16="http://schemas.microsoft.com/office/drawing/2014/main" id="{4BF04739-D373-40AB-AC1D-8C1EA64F6C8A}"/>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Oval 50">
            <a:extLst>
              <a:ext uri="{FF2B5EF4-FFF2-40B4-BE49-F238E27FC236}">
                <a16:creationId xmlns:a16="http://schemas.microsoft.com/office/drawing/2014/main" id="{965296D0-5EC4-4B26-91D3-2289CE6D7967}"/>
              </a:ext>
            </a:extLst>
          </p:cNvPr>
          <p:cNvSpPr/>
          <p:nvPr/>
        </p:nvSpPr>
        <p:spPr>
          <a:xfrm>
            <a:off x="4644304" y="6152384"/>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Oval 51">
            <a:extLst>
              <a:ext uri="{FF2B5EF4-FFF2-40B4-BE49-F238E27FC236}">
                <a16:creationId xmlns:a16="http://schemas.microsoft.com/office/drawing/2014/main" id="{D8D9A4B9-351D-454B-B6DE-3F9F9F73585F}"/>
              </a:ext>
            </a:extLst>
          </p:cNvPr>
          <p:cNvSpPr/>
          <p:nvPr/>
        </p:nvSpPr>
        <p:spPr>
          <a:xfrm>
            <a:off x="4158818" y="6014872"/>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3" name="Oval 52">
            <a:extLst>
              <a:ext uri="{FF2B5EF4-FFF2-40B4-BE49-F238E27FC236}">
                <a16:creationId xmlns:a16="http://schemas.microsoft.com/office/drawing/2014/main" id="{2789F74B-9034-41B7-B68B-EA0F4F3AEAD1}"/>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4" name="Oval 53">
            <a:extLst>
              <a:ext uri="{FF2B5EF4-FFF2-40B4-BE49-F238E27FC236}">
                <a16:creationId xmlns:a16="http://schemas.microsoft.com/office/drawing/2014/main" id="{DA547D3E-225D-4860-B668-B43D53D44EAC}"/>
              </a:ext>
            </a:extLst>
          </p:cNvPr>
          <p:cNvSpPr/>
          <p:nvPr/>
        </p:nvSpPr>
        <p:spPr>
          <a:xfrm>
            <a:off x="6008198" y="6014554"/>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Oval 54">
            <a:extLst>
              <a:ext uri="{FF2B5EF4-FFF2-40B4-BE49-F238E27FC236}">
                <a16:creationId xmlns:a16="http://schemas.microsoft.com/office/drawing/2014/main" id="{6A7DDB55-D041-4BB1-AB6A-9ED338F872AA}"/>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6" name="Oval 55">
            <a:extLst>
              <a:ext uri="{FF2B5EF4-FFF2-40B4-BE49-F238E27FC236}">
                <a16:creationId xmlns:a16="http://schemas.microsoft.com/office/drawing/2014/main" id="{66761116-79E6-43A8-A3D1-7542BCFF5403}"/>
              </a:ext>
            </a:extLst>
          </p:cNvPr>
          <p:cNvSpPr/>
          <p:nvPr/>
        </p:nvSpPr>
        <p:spPr>
          <a:xfrm>
            <a:off x="6073920" y="6516413"/>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7" name="Oval 56">
            <a:extLst>
              <a:ext uri="{FF2B5EF4-FFF2-40B4-BE49-F238E27FC236}">
                <a16:creationId xmlns:a16="http://schemas.microsoft.com/office/drawing/2014/main" id="{63A4DAFD-1FEA-4F3A-83E2-892605231B3A}"/>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8" name="Oval 57">
            <a:extLst>
              <a:ext uri="{FF2B5EF4-FFF2-40B4-BE49-F238E27FC236}">
                <a16:creationId xmlns:a16="http://schemas.microsoft.com/office/drawing/2014/main" id="{FB55A8E8-97E1-460E-9CE1-64A95AB3E026}"/>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9" name="Oval 58">
            <a:extLst>
              <a:ext uri="{FF2B5EF4-FFF2-40B4-BE49-F238E27FC236}">
                <a16:creationId xmlns:a16="http://schemas.microsoft.com/office/drawing/2014/main" id="{C8F7AE41-B04C-4414-A1EE-7F141910F848}"/>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Oval 59">
            <a:extLst>
              <a:ext uri="{FF2B5EF4-FFF2-40B4-BE49-F238E27FC236}">
                <a16:creationId xmlns:a16="http://schemas.microsoft.com/office/drawing/2014/main" id="{DED79E44-2358-4437-8FFB-3FB5DC189A28}"/>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Oval 63">
            <a:extLst>
              <a:ext uri="{FF2B5EF4-FFF2-40B4-BE49-F238E27FC236}">
                <a16:creationId xmlns:a16="http://schemas.microsoft.com/office/drawing/2014/main" id="{58B6450C-1408-4179-8526-9ACF6A6A516E}"/>
              </a:ext>
            </a:extLst>
          </p:cNvPr>
          <p:cNvSpPr/>
          <p:nvPr/>
        </p:nvSpPr>
        <p:spPr>
          <a:xfrm>
            <a:off x="8318491" y="648509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6" name="Picture 25">
            <a:hlinkClick r:id="rId4"/>
            <a:extLst>
              <a:ext uri="{FF2B5EF4-FFF2-40B4-BE49-F238E27FC236}">
                <a16:creationId xmlns:a16="http://schemas.microsoft.com/office/drawing/2014/main" id="{60936D13-6417-492A-934D-A2D489B73BF1}"/>
              </a:ext>
            </a:extLst>
          </p:cNvPr>
          <p:cNvPicPr>
            <a:picLocks noChangeAspect="1"/>
          </p:cNvPicPr>
          <p:nvPr/>
        </p:nvPicPr>
        <p:blipFill rotWithShape="1">
          <a:blip r:embed="rId5">
            <a:extLst>
              <a:ext uri="{28A0092B-C50C-407E-A947-70E740481C1C}">
                <a14:useLocalDpi xmlns:a14="http://schemas.microsoft.com/office/drawing/2010/main" val="0"/>
              </a:ext>
            </a:extLst>
          </a:blip>
          <a:srcRect r="51977"/>
          <a:stretch/>
        </p:blipFill>
        <p:spPr>
          <a:xfrm>
            <a:off x="8795443" y="6152744"/>
            <a:ext cx="1023586" cy="498553"/>
          </a:xfrm>
          <a:prstGeom prst="rect">
            <a:avLst/>
          </a:prstGeom>
        </p:spPr>
      </p:pic>
      <p:sp>
        <p:nvSpPr>
          <p:cNvPr id="28" name="Rectangle: Rounded Corners 27">
            <a:extLst>
              <a:ext uri="{FF2B5EF4-FFF2-40B4-BE49-F238E27FC236}">
                <a16:creationId xmlns:a16="http://schemas.microsoft.com/office/drawing/2014/main" id="{EFA597F2-6EB2-430D-A98E-1804E01CEC0D}"/>
              </a:ext>
            </a:extLst>
          </p:cNvPr>
          <p:cNvSpPr/>
          <p:nvPr/>
        </p:nvSpPr>
        <p:spPr>
          <a:xfrm>
            <a:off x="491489" y="303301"/>
            <a:ext cx="11176635" cy="900000"/>
          </a:xfrm>
          <a:prstGeom prst="roundRect">
            <a:avLst/>
          </a:prstGeom>
          <a:solidFill>
            <a:srgbClr val="C0004E"/>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Arial Rounded MT Bold" panose="020F0704030504030204" pitchFamily="34" charset="0"/>
                <a:ea typeface="Tahoma" panose="020B0604030504040204" pitchFamily="34" charset="0"/>
                <a:cs typeface="Tahoma" panose="020B0604030504040204" pitchFamily="34" charset="0"/>
              </a:rPr>
              <a:t>Service children data</a:t>
            </a:r>
          </a:p>
        </p:txBody>
      </p:sp>
      <p:pic>
        <p:nvPicPr>
          <p:cNvPr id="3" name="Picture 2" descr="Logo&#10;&#10;Description automatically generated">
            <a:extLst>
              <a:ext uri="{FF2B5EF4-FFF2-40B4-BE49-F238E27FC236}">
                <a16:creationId xmlns:a16="http://schemas.microsoft.com/office/drawing/2014/main" id="{593DDFA0-115E-4FC5-6399-BFA93674B9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
        <p:nvSpPr>
          <p:cNvPr id="9" name="Oval 8">
            <a:extLst>
              <a:ext uri="{FF2B5EF4-FFF2-40B4-BE49-F238E27FC236}">
                <a16:creationId xmlns:a16="http://schemas.microsoft.com/office/drawing/2014/main" id="{82E4955A-A14A-DA68-4315-5C7373C99BB0}"/>
              </a:ext>
            </a:extLst>
          </p:cNvPr>
          <p:cNvSpPr/>
          <p:nvPr/>
        </p:nvSpPr>
        <p:spPr>
          <a:xfrm>
            <a:off x="570559" y="3527878"/>
            <a:ext cx="2015622" cy="2015622"/>
          </a:xfrm>
          <a:prstGeom prst="ellipse">
            <a:avLst/>
          </a:prstGeom>
          <a:solidFill>
            <a:srgbClr val="C0004E">
              <a:alpha val="3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400" b="1" dirty="0">
                <a:solidFill>
                  <a:schemeClr val="tx1"/>
                </a:solidFill>
                <a:latin typeface="Arial" panose="020B0604020202020204" pitchFamily="34" charset="0"/>
                <a:cs typeface="Arial" panose="020B0604020202020204" pitchFamily="34" charset="0"/>
              </a:rPr>
              <a:t>2186</a:t>
            </a:r>
          </a:p>
          <a:p>
            <a:pPr algn="ctr"/>
            <a:r>
              <a:rPr lang="en-GB" sz="2400" b="1" dirty="0">
                <a:solidFill>
                  <a:schemeClr val="tx1"/>
                </a:solidFill>
                <a:latin typeface="Arial" panose="020B0604020202020204" pitchFamily="34" charset="0"/>
                <a:cs typeface="Arial" panose="020B0604020202020204" pitchFamily="34" charset="0"/>
              </a:rPr>
              <a:t>Service children</a:t>
            </a:r>
          </a:p>
        </p:txBody>
      </p:sp>
      <p:sp>
        <p:nvSpPr>
          <p:cNvPr id="4" name="Oval 3">
            <a:extLst>
              <a:ext uri="{FF2B5EF4-FFF2-40B4-BE49-F238E27FC236}">
                <a16:creationId xmlns:a16="http://schemas.microsoft.com/office/drawing/2014/main" id="{A5FCFA4F-7BB8-4FBA-5DDE-F59F37607820}"/>
              </a:ext>
            </a:extLst>
          </p:cNvPr>
          <p:cNvSpPr/>
          <p:nvPr/>
        </p:nvSpPr>
        <p:spPr>
          <a:xfrm>
            <a:off x="2319878" y="3984625"/>
            <a:ext cx="1606035" cy="1606035"/>
          </a:xfrm>
          <a:prstGeom prst="ellipse">
            <a:avLst/>
          </a:prstGeom>
          <a:solidFill>
            <a:srgbClr val="C0004E">
              <a:alpha val="3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a:solidFill>
                  <a:schemeClr val="tx1"/>
                </a:solidFill>
                <a:latin typeface="Arial" panose="020B0604020202020204" pitchFamily="34" charset="0"/>
                <a:cs typeface="Arial" panose="020B0604020202020204" pitchFamily="34" charset="0"/>
              </a:rPr>
              <a:t>In 543 schools</a:t>
            </a:r>
          </a:p>
        </p:txBody>
      </p:sp>
      <p:sp>
        <p:nvSpPr>
          <p:cNvPr id="5" name="Oval 4">
            <a:hlinkClick r:id="rId7"/>
            <a:extLst>
              <a:ext uri="{FF2B5EF4-FFF2-40B4-BE49-F238E27FC236}">
                <a16:creationId xmlns:a16="http://schemas.microsoft.com/office/drawing/2014/main" id="{CD2EC9AF-B62B-B323-1587-F06F771B9E92}"/>
              </a:ext>
            </a:extLst>
          </p:cNvPr>
          <p:cNvSpPr/>
          <p:nvPr/>
        </p:nvSpPr>
        <p:spPr>
          <a:xfrm>
            <a:off x="10644248" y="137293"/>
            <a:ext cx="1286220" cy="1271629"/>
          </a:xfrm>
          <a:prstGeom prst="ellipse">
            <a:avLst/>
          </a:prstGeom>
          <a:solidFill>
            <a:srgbClr val="FD91B5"/>
          </a:solidFill>
          <a:ln w="28575">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dirty="0">
                <a:solidFill>
                  <a:srgbClr val="000000"/>
                </a:solidFill>
                <a:latin typeface="Arial" panose="020B0604020202020204" pitchFamily="34" charset="0"/>
                <a:cs typeface="Arial" panose="020B0604020202020204" pitchFamily="34" charset="0"/>
                <a:hlinkClick r:id="rId7"/>
              </a:rPr>
              <a:t>Further information here</a:t>
            </a:r>
            <a:endParaRPr lang="en-GB" sz="1200" dirty="0">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E356CAA-4FC5-98C0-634F-40D4AC37F990}"/>
              </a:ext>
            </a:extLst>
          </p:cNvPr>
          <p:cNvGrpSpPr/>
          <p:nvPr/>
        </p:nvGrpSpPr>
        <p:grpSpPr>
          <a:xfrm>
            <a:off x="4997570" y="3512898"/>
            <a:ext cx="2396219" cy="2305441"/>
            <a:chOff x="9995872" y="2821611"/>
            <a:chExt cx="1621716" cy="1605984"/>
          </a:xfrm>
          <a:solidFill>
            <a:srgbClr val="C3E8A2"/>
          </a:solidFill>
        </p:grpSpPr>
        <p:grpSp>
          <p:nvGrpSpPr>
            <p:cNvPr id="8" name="Group 7">
              <a:extLst>
                <a:ext uri="{FF2B5EF4-FFF2-40B4-BE49-F238E27FC236}">
                  <a16:creationId xmlns:a16="http://schemas.microsoft.com/office/drawing/2014/main" id="{4FA54445-19FD-1BCF-53D8-14309789341F}"/>
                </a:ext>
              </a:extLst>
            </p:cNvPr>
            <p:cNvGrpSpPr/>
            <p:nvPr/>
          </p:nvGrpSpPr>
          <p:grpSpPr>
            <a:xfrm>
              <a:off x="9995872" y="2847633"/>
              <a:ext cx="1590496" cy="1579962"/>
              <a:chOff x="3138248" y="5032503"/>
              <a:chExt cx="1256094" cy="1247775"/>
            </a:xfrm>
            <a:grpFill/>
          </p:grpSpPr>
          <p:sp>
            <p:nvSpPr>
              <p:cNvPr id="11" name="Oval 10">
                <a:extLst>
                  <a:ext uri="{FF2B5EF4-FFF2-40B4-BE49-F238E27FC236}">
                    <a16:creationId xmlns:a16="http://schemas.microsoft.com/office/drawing/2014/main" id="{933B7FE6-6818-2830-D9EC-8C07EED5CDC2}"/>
                  </a:ext>
                </a:extLst>
              </p:cNvPr>
              <p:cNvSpPr/>
              <p:nvPr/>
            </p:nvSpPr>
            <p:spPr>
              <a:xfrm>
                <a:off x="3138248" y="5032503"/>
                <a:ext cx="1256094" cy="1247775"/>
              </a:xfrm>
              <a:prstGeom prst="ellipse">
                <a:avLst/>
              </a:prstGeom>
              <a:grpFill/>
              <a:ln w="28575">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endParaRPr lang="en-GB">
                  <a:effectLst/>
                  <a:ea typeface="Calibri" panose="020F0502020204030204" pitchFamily="34" charset="0"/>
                  <a:cs typeface="Times New Roman" panose="02020603050405020304" pitchFamily="18" charset="0"/>
                </a:endParaRPr>
              </a:p>
            </p:txBody>
          </p:sp>
          <p:sp>
            <p:nvSpPr>
              <p:cNvPr id="12" name="Star: 5 Points 11">
                <a:extLst>
                  <a:ext uri="{FF2B5EF4-FFF2-40B4-BE49-F238E27FC236}">
                    <a16:creationId xmlns:a16="http://schemas.microsoft.com/office/drawing/2014/main" id="{8B244C12-D7B0-4D71-C21D-CCF309A317EC}"/>
                  </a:ext>
                </a:extLst>
              </p:cNvPr>
              <p:cNvSpPr/>
              <p:nvPr/>
            </p:nvSpPr>
            <p:spPr>
              <a:xfrm>
                <a:off x="3201645" y="5038306"/>
                <a:ext cx="1129303" cy="1129303"/>
              </a:xfrm>
              <a:prstGeom prst="star5">
                <a:avLst/>
              </a:prstGeom>
              <a:solidFill>
                <a:srgbClr val="8FD450"/>
              </a:solidFill>
              <a:ln>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3200"/>
              </a:p>
            </p:txBody>
          </p:sp>
        </p:grpSp>
        <p:sp>
          <p:nvSpPr>
            <p:cNvPr id="10" name="Oval 9">
              <a:extLst>
                <a:ext uri="{FF2B5EF4-FFF2-40B4-BE49-F238E27FC236}">
                  <a16:creationId xmlns:a16="http://schemas.microsoft.com/office/drawing/2014/main" id="{A61240C0-99E8-EAC5-8297-1FDCA73E608D}"/>
                </a:ext>
              </a:extLst>
            </p:cNvPr>
            <p:cNvSpPr/>
            <p:nvPr/>
          </p:nvSpPr>
          <p:spPr>
            <a:xfrm>
              <a:off x="10027092" y="2821611"/>
              <a:ext cx="1590496" cy="1579962"/>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br>
                <a:rPr lang="en-GB" sz="2800" b="1" dirty="0">
                  <a:solidFill>
                    <a:srgbClr val="FFFFFF"/>
                  </a:solidFill>
                  <a:latin typeface="Arial"/>
                  <a:ea typeface="Calibri" panose="020F0502020204030204" pitchFamily="34" charset="0"/>
                  <a:cs typeface="Times New Roman"/>
                </a:rPr>
              </a:br>
              <a:r>
                <a:rPr lang="en-GB" sz="2000" b="1" dirty="0">
                  <a:solidFill>
                    <a:srgbClr val="FFFFFF"/>
                  </a:solidFill>
                  <a:latin typeface="Arial"/>
                  <a:ea typeface="Calibri" panose="020F0502020204030204" pitchFamily="34" charset="0"/>
                  <a:cs typeface="Times New Roman"/>
                </a:rPr>
                <a:t>SSCE Cymru </a:t>
              </a:r>
              <a:r>
                <a:rPr lang="en-GB" sz="2400" b="1" dirty="0">
                  <a:solidFill>
                    <a:srgbClr val="FFFFFF"/>
                  </a:solidFill>
                  <a:latin typeface="Arial"/>
                  <a:ea typeface="Calibri" panose="020F0502020204030204" pitchFamily="34" charset="0"/>
                  <a:cs typeface="Times New Roman"/>
                </a:rPr>
                <a:t>online data form for schools</a:t>
              </a:r>
              <a:endParaRPr lang="en-GB" sz="2800" dirty="0">
                <a:effectLst/>
                <a:latin typeface="Arial"/>
                <a:ea typeface="Calibri" panose="020F0502020204030204" pitchFamily="34" charset="0"/>
                <a:cs typeface="Times New Roman"/>
              </a:endParaRPr>
            </a:p>
          </p:txBody>
        </p:sp>
      </p:grpSp>
      <p:pic>
        <p:nvPicPr>
          <p:cNvPr id="14" name="Picture 13" descr="A map of the united kingdom&#10;&#10;Description automatically generated">
            <a:extLst>
              <a:ext uri="{FF2B5EF4-FFF2-40B4-BE49-F238E27FC236}">
                <a16:creationId xmlns:a16="http://schemas.microsoft.com/office/drawing/2014/main" id="{08A1ED15-D04A-8C83-0CE6-9759914E123E}"/>
              </a:ext>
            </a:extLst>
          </p:cNvPr>
          <p:cNvPicPr>
            <a:picLocks noChangeAspect="1"/>
          </p:cNvPicPr>
          <p:nvPr/>
        </p:nvPicPr>
        <p:blipFill rotWithShape="1">
          <a:blip r:embed="rId3">
            <a:extLst>
              <a:ext uri="{28A0092B-C50C-407E-A947-70E740481C1C}">
                <a14:useLocalDpi xmlns:a14="http://schemas.microsoft.com/office/drawing/2010/main" val="0"/>
              </a:ext>
            </a:extLst>
          </a:blip>
          <a:srcRect l="8232" t="9311" r="80568" b="71825"/>
          <a:stretch/>
        </p:blipFill>
        <p:spPr>
          <a:xfrm>
            <a:off x="8630333" y="2883964"/>
            <a:ext cx="657260" cy="1198880"/>
          </a:xfrm>
          <a:prstGeom prst="rect">
            <a:avLst/>
          </a:prstGeom>
        </p:spPr>
      </p:pic>
      <p:sp>
        <p:nvSpPr>
          <p:cNvPr id="15" name="Rectangle 14">
            <a:extLst>
              <a:ext uri="{FF2B5EF4-FFF2-40B4-BE49-F238E27FC236}">
                <a16:creationId xmlns:a16="http://schemas.microsoft.com/office/drawing/2014/main" id="{1EB0EF09-D389-DFF4-5086-17B9EC096668}"/>
              </a:ext>
            </a:extLst>
          </p:cNvPr>
          <p:cNvSpPr/>
          <p:nvPr/>
        </p:nvSpPr>
        <p:spPr>
          <a:xfrm>
            <a:off x="7335519" y="1286405"/>
            <a:ext cx="901875" cy="1497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F419B08-2D4D-21AB-537F-B38F66C0C7F0}"/>
              </a:ext>
            </a:extLst>
          </p:cNvPr>
          <p:cNvSpPr/>
          <p:nvPr/>
        </p:nvSpPr>
        <p:spPr>
          <a:xfrm>
            <a:off x="171018" y="1347858"/>
            <a:ext cx="8328678" cy="1934896"/>
          </a:xfrm>
          <a:prstGeom prst="roundRect">
            <a:avLst/>
          </a:prstGeom>
          <a:solidFill>
            <a:srgbClr val="5DAEFF">
              <a:alpha val="30196"/>
            </a:srgbClr>
          </a:solidFill>
          <a:ln>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Welsh Governments definition of a Service child:</a:t>
            </a:r>
            <a:br>
              <a:rPr lang="en-GB" sz="14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GB"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‘Service child’ has parent(s) or person(s) exercising parental responsibility who is/are Service personnel serving:</a:t>
            </a:r>
            <a:br>
              <a:rPr lang="en-GB"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GB"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 HM Regular or Reserve Armed Forces – Royal Navy and Royal Marines; British Army and Royal Air Force, </a:t>
            </a:r>
            <a:r>
              <a:rPr lang="en-GB"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Or</a:t>
            </a:r>
            <a:br>
              <a:rPr lang="en-GB" sz="1200" i="1"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i="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Is an Armed Forces Veteran who has been in Service within the past two years, </a:t>
            </a:r>
            <a:r>
              <a:rPr lang="en-GB" sz="12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Or</a:t>
            </a:r>
            <a:br>
              <a:rPr lang="en-GB"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GB"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One of their parents died whilst serving in the Armed Forces and the learner has received a pension under the Armed Forces Compensation Scheme or the War Pensions Scheme.</a:t>
            </a:r>
          </a:p>
          <a:p>
            <a:pPr>
              <a:lnSpc>
                <a:spcPct val="107000"/>
              </a:lnSpc>
              <a:spcAft>
                <a:spcPts val="800"/>
              </a:spcAft>
            </a:pP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SSCE Cymru also encourages schools to consider identifying children and young people who don’t fit within the above definition but have a link to the Armed Forces.</a:t>
            </a:r>
            <a:endParaRPr lang="en-GB"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5367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02C5540-1203-B5CD-9C27-E3EDEA500471}"/>
              </a:ext>
            </a:extLst>
          </p:cNvPr>
          <p:cNvSpPr/>
          <p:nvPr/>
        </p:nvSpPr>
        <p:spPr>
          <a:xfrm>
            <a:off x="3148577" y="6233101"/>
            <a:ext cx="838200" cy="8382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60AD624B-626C-6C18-A83D-6845DB0D285A}"/>
              </a:ext>
            </a:extLst>
          </p:cNvPr>
          <p:cNvSpPr/>
          <p:nvPr/>
        </p:nvSpPr>
        <p:spPr>
          <a:xfrm>
            <a:off x="2287098" y="6278555"/>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DF73A61F-F2E5-0F30-A3AD-43F3CAAA0BBB}"/>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E8C8E00A-996B-3CFE-AF40-F3DC744B3537}"/>
              </a:ext>
            </a:extLst>
          </p:cNvPr>
          <p:cNvSpPr/>
          <p:nvPr/>
        </p:nvSpPr>
        <p:spPr>
          <a:xfrm>
            <a:off x="839384" y="6164255"/>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B9F75214-78A6-12A0-98C3-C63376568919}"/>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3A225317-E753-65F5-F1D9-E824C43F7E82}"/>
              </a:ext>
            </a:extLst>
          </p:cNvPr>
          <p:cNvSpPr/>
          <p:nvPr/>
        </p:nvSpPr>
        <p:spPr>
          <a:xfrm>
            <a:off x="4644304" y="6152384"/>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AF666969-E129-19A1-F75E-C2D789C1DDF7}"/>
              </a:ext>
            </a:extLst>
          </p:cNvPr>
          <p:cNvSpPr/>
          <p:nvPr/>
        </p:nvSpPr>
        <p:spPr>
          <a:xfrm>
            <a:off x="4158818" y="6197752"/>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3245CED3-5595-8923-05DA-189EF46CDC30}"/>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AC7B3FE9-EA4C-1918-1112-B3AA9FA37052}"/>
              </a:ext>
            </a:extLst>
          </p:cNvPr>
          <p:cNvSpPr/>
          <p:nvPr/>
        </p:nvSpPr>
        <p:spPr>
          <a:xfrm>
            <a:off x="6008198" y="6197434"/>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A910749D-6795-BBE4-5BCF-10321001EB22}"/>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77734E02-3AB2-6088-578B-E98F9D156A9C}"/>
              </a:ext>
            </a:extLst>
          </p:cNvPr>
          <p:cNvSpPr/>
          <p:nvPr/>
        </p:nvSpPr>
        <p:spPr>
          <a:xfrm>
            <a:off x="6073920" y="6516413"/>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A5436C1C-4A14-0F03-944B-8A8C3550A0DA}"/>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B5F62FC2-232C-A7D9-7ADC-38D485DCC5A8}"/>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D0C2F07F-E21A-549C-7A94-C3EAC0DF898E}"/>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055A7BDD-86CB-F4F2-1B6F-E8A4CDBBCB14}"/>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2473558F-5E8C-809C-1474-56834FF633C9}"/>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2E7892CA-BCF7-F2C2-0B13-4ED12E1682E3}"/>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Oval 36">
            <a:extLst>
              <a:ext uri="{FF2B5EF4-FFF2-40B4-BE49-F238E27FC236}">
                <a16:creationId xmlns:a16="http://schemas.microsoft.com/office/drawing/2014/main" id="{9354DA5B-976E-CB81-39C3-6C279D9E957C}"/>
              </a:ext>
            </a:extLst>
          </p:cNvPr>
          <p:cNvSpPr/>
          <p:nvPr/>
        </p:nvSpPr>
        <p:spPr>
          <a:xfrm>
            <a:off x="8236585" y="615346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8" name="Picture 37">
            <a:hlinkClick r:id="rId3"/>
            <a:extLst>
              <a:ext uri="{FF2B5EF4-FFF2-40B4-BE49-F238E27FC236}">
                <a16:creationId xmlns:a16="http://schemas.microsoft.com/office/drawing/2014/main" id="{99288D68-53A4-9609-3E85-986938A82EAB}"/>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pic>
        <p:nvPicPr>
          <p:cNvPr id="39" name="Picture 38" descr="Logo&#10;&#10;Description automatically generated">
            <a:extLst>
              <a:ext uri="{FF2B5EF4-FFF2-40B4-BE49-F238E27FC236}">
                <a16:creationId xmlns:a16="http://schemas.microsoft.com/office/drawing/2014/main" id="{AB98957E-B99F-2CAB-7B88-3C65AD1E29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
        <p:nvSpPr>
          <p:cNvPr id="40" name="Rectangle: Rounded Corners 39">
            <a:extLst>
              <a:ext uri="{FF2B5EF4-FFF2-40B4-BE49-F238E27FC236}">
                <a16:creationId xmlns:a16="http://schemas.microsoft.com/office/drawing/2014/main" id="{3273859A-9EBC-6A04-BFA4-209120FE2B14}"/>
              </a:ext>
            </a:extLst>
          </p:cNvPr>
          <p:cNvSpPr/>
          <p:nvPr/>
        </p:nvSpPr>
        <p:spPr>
          <a:xfrm>
            <a:off x="662391" y="304192"/>
            <a:ext cx="10867218" cy="900000"/>
          </a:xfrm>
          <a:prstGeom prst="roundRect">
            <a:avLst/>
          </a:prstGeom>
          <a:solidFill>
            <a:srgbClr val="91D553"/>
          </a:solidFill>
          <a:ln>
            <a:solidFill>
              <a:srgbClr val="91D55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SSCE Cymru e-learning</a:t>
            </a:r>
          </a:p>
        </p:txBody>
      </p:sp>
      <p:sp>
        <p:nvSpPr>
          <p:cNvPr id="5" name="Oval 4">
            <a:hlinkClick r:id="rId6"/>
            <a:extLst>
              <a:ext uri="{FF2B5EF4-FFF2-40B4-BE49-F238E27FC236}">
                <a16:creationId xmlns:a16="http://schemas.microsoft.com/office/drawing/2014/main" id="{0F186FB3-4EC6-79BE-B70C-6E1AB76FB534}"/>
              </a:ext>
            </a:extLst>
          </p:cNvPr>
          <p:cNvSpPr/>
          <p:nvPr/>
        </p:nvSpPr>
        <p:spPr>
          <a:xfrm>
            <a:off x="10786610" y="25213"/>
            <a:ext cx="1286220" cy="1271629"/>
          </a:xfrm>
          <a:prstGeom prst="ellipse">
            <a:avLst/>
          </a:prstGeom>
          <a:solidFill>
            <a:srgbClr val="D4EEBC"/>
          </a:solidFill>
          <a:ln w="28575">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a:solidFill>
                  <a:srgbClr val="000000"/>
                </a:solidFill>
                <a:latin typeface="Arial" panose="020B0604020202020204" pitchFamily="34" charset="0"/>
                <a:cs typeface="Arial" panose="020B0604020202020204" pitchFamily="34" charset="0"/>
                <a:hlinkClick r:id="rId7"/>
              </a:rPr>
              <a:t>Further information here</a:t>
            </a:r>
            <a:endParaRPr lang="en-GB" sz="1200">
              <a:solidFill>
                <a:schemeClr val="tx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2644434C-B8AF-9F59-DCA0-24E90171E5A4}"/>
              </a:ext>
            </a:extLst>
          </p:cNvPr>
          <p:cNvSpPr/>
          <p:nvPr/>
        </p:nvSpPr>
        <p:spPr>
          <a:xfrm>
            <a:off x="363234" y="1421216"/>
            <a:ext cx="11402008" cy="4632133"/>
          </a:xfrm>
          <a:prstGeom prst="roundRect">
            <a:avLst>
              <a:gd name="adj" fmla="val 8088"/>
            </a:avLst>
          </a:prstGeom>
          <a:solidFill>
            <a:srgbClr val="C0004E">
              <a:alpha val="25098"/>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3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To celebrate Month of the Military Child in April, the SSCE Cymru team launched our highly anticipated NEW on-demand, </a:t>
            </a:r>
            <a:br>
              <a:rPr lang="en-GB" sz="1300" b="1"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3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bi-lingual, e-learning training package on </a:t>
            </a:r>
            <a:r>
              <a:rPr lang="en-GB" sz="1300" b="1" i="1" dirty="0">
                <a:solidFill>
                  <a:srgbClr val="000000"/>
                </a:solidFill>
                <a:latin typeface="Arial" panose="020B0604020202020204" pitchFamily="34" charset="0"/>
                <a:ea typeface="Calibri" panose="020F0502020204030204" pitchFamily="34" charset="0"/>
                <a:cs typeface="Times New Roman" panose="02020603050405020304" pitchFamily="18" charset="0"/>
              </a:rPr>
              <a:t>Supporting Service children in education in Wales</a:t>
            </a:r>
            <a:r>
              <a:rPr lang="en-GB" sz="13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Funded by the Armed Forces Covenant Fund Trust, the SSCE Cymru e-learning training package has been designed to give educators the </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tools and confidence to understand and support the needs of Service children within their education settings in Wales however, the training </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can be accessed by anyone who would like to learn more about supporting Service children within education.</a:t>
            </a:r>
          </a:p>
          <a:p>
            <a:pPr>
              <a:lnSpc>
                <a:spcPct val="107000"/>
              </a:lnSpc>
              <a:spcAft>
                <a:spcPts val="800"/>
              </a:spcAft>
            </a:pP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This FREE training package consists of nine topics and will take roughly two hours to complete. Your progress will be saved so that you can </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continue where you left off and revisit the training as required.</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FA0D8B2-3585-4125-3E10-0504407967D3}"/>
              </a:ext>
            </a:extLst>
          </p:cNvPr>
          <p:cNvSpPr/>
          <p:nvPr/>
        </p:nvSpPr>
        <p:spPr>
          <a:xfrm>
            <a:off x="636527" y="3291210"/>
            <a:ext cx="2875348" cy="2300510"/>
          </a:xfrm>
          <a:prstGeom prst="roundRect">
            <a:avLst>
              <a:gd name="adj" fmla="val 12831"/>
            </a:avLst>
          </a:prstGeom>
          <a:solidFill>
            <a:srgbClr val="C0004E">
              <a:alpha val="25098"/>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Topics included in the e-learning:</a:t>
            </a:r>
            <a:br>
              <a:rPr lang="en-GB" sz="1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Introduction to SSCE Cymru</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Armed Forces in Wales</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Service children’s experiences</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Education in Wales</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Identifying Service children </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Mental health and wellbeing</a:t>
            </a:r>
            <a:br>
              <a:rPr lang="en-GB" sz="1200" dirty="0"/>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Extra-curricular activities</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Funding to support Service children</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Research and evidence.</a:t>
            </a:r>
            <a:endParaRPr lang="en-GB" sz="12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0D8E92ED-27A7-A819-E3E3-BA7494A68F94}"/>
              </a:ext>
            </a:extLst>
          </p:cNvPr>
          <p:cNvGrpSpPr/>
          <p:nvPr/>
        </p:nvGrpSpPr>
        <p:grpSpPr>
          <a:xfrm>
            <a:off x="9969404" y="1272582"/>
            <a:ext cx="2095301" cy="2115705"/>
            <a:chOff x="9995874" y="2821611"/>
            <a:chExt cx="1590496" cy="1605983"/>
          </a:xfrm>
          <a:solidFill>
            <a:srgbClr val="E3C3CE"/>
          </a:solidFill>
        </p:grpSpPr>
        <p:grpSp>
          <p:nvGrpSpPr>
            <p:cNvPr id="8" name="Group 7">
              <a:extLst>
                <a:ext uri="{FF2B5EF4-FFF2-40B4-BE49-F238E27FC236}">
                  <a16:creationId xmlns:a16="http://schemas.microsoft.com/office/drawing/2014/main" id="{773D1F78-6380-D964-DA50-9ADE63BB26CD}"/>
                </a:ext>
              </a:extLst>
            </p:cNvPr>
            <p:cNvGrpSpPr/>
            <p:nvPr/>
          </p:nvGrpSpPr>
          <p:grpSpPr>
            <a:xfrm>
              <a:off x="9995874" y="2847632"/>
              <a:ext cx="1590496" cy="1579962"/>
              <a:chOff x="3138249" y="5032502"/>
              <a:chExt cx="1256094" cy="1247775"/>
            </a:xfrm>
            <a:grpFill/>
          </p:grpSpPr>
          <p:sp>
            <p:nvSpPr>
              <p:cNvPr id="26" name="Oval 25">
                <a:extLst>
                  <a:ext uri="{FF2B5EF4-FFF2-40B4-BE49-F238E27FC236}">
                    <a16:creationId xmlns:a16="http://schemas.microsoft.com/office/drawing/2014/main" id="{0140D3F4-42E8-A06C-F84A-9D0486C90553}"/>
                  </a:ext>
                </a:extLst>
              </p:cNvPr>
              <p:cNvSpPr/>
              <p:nvPr/>
            </p:nvSpPr>
            <p:spPr>
              <a:xfrm>
                <a:off x="3138249" y="5032502"/>
                <a:ext cx="1256094" cy="1247775"/>
              </a:xfrm>
              <a:prstGeom prst="ellipse">
                <a:avLst/>
              </a:prstGeom>
              <a:solidFill>
                <a:srgbClr val="E3C3CE"/>
              </a:solidFill>
              <a:ln w="28575">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endParaRPr lang="en-GB">
                  <a:effectLst/>
                  <a:ea typeface="Calibri" panose="020F0502020204030204" pitchFamily="34" charset="0"/>
                  <a:cs typeface="Times New Roman" panose="02020603050405020304" pitchFamily="18" charset="0"/>
                </a:endParaRPr>
              </a:p>
            </p:txBody>
          </p:sp>
          <p:sp>
            <p:nvSpPr>
              <p:cNvPr id="32" name="Star: 5 Points 31">
                <a:extLst>
                  <a:ext uri="{FF2B5EF4-FFF2-40B4-BE49-F238E27FC236}">
                    <a16:creationId xmlns:a16="http://schemas.microsoft.com/office/drawing/2014/main" id="{F0E27CF3-C5A6-8EC2-1685-02129B5F30D6}"/>
                  </a:ext>
                </a:extLst>
              </p:cNvPr>
              <p:cNvSpPr/>
              <p:nvPr/>
            </p:nvSpPr>
            <p:spPr>
              <a:xfrm>
                <a:off x="3201644" y="5048810"/>
                <a:ext cx="1129303" cy="1129303"/>
              </a:xfrm>
              <a:prstGeom prst="star5">
                <a:avLst/>
              </a:prstGeom>
              <a:solidFill>
                <a:srgbClr val="C0004E"/>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000"/>
              </a:p>
            </p:txBody>
          </p:sp>
        </p:grpSp>
        <p:sp>
          <p:nvSpPr>
            <p:cNvPr id="10" name="Oval 9">
              <a:extLst>
                <a:ext uri="{FF2B5EF4-FFF2-40B4-BE49-F238E27FC236}">
                  <a16:creationId xmlns:a16="http://schemas.microsoft.com/office/drawing/2014/main" id="{37D83EB1-24DE-168C-9E0B-B90BB3D18A7F}"/>
                </a:ext>
              </a:extLst>
            </p:cNvPr>
            <p:cNvSpPr/>
            <p:nvPr/>
          </p:nvSpPr>
          <p:spPr>
            <a:xfrm>
              <a:off x="9995874" y="2821611"/>
              <a:ext cx="1590496" cy="1579962"/>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NOW AVAILABLE</a:t>
              </a:r>
              <a:endParaRPr lang="en-GB" sz="3200" dirty="0">
                <a:effectLst/>
                <a:ea typeface="Calibri" panose="020F0502020204030204" pitchFamily="34" charset="0"/>
                <a:cs typeface="Times New Roman" panose="02020603050405020304" pitchFamily="18" charset="0"/>
              </a:endParaRPr>
            </a:p>
          </p:txBody>
        </p:sp>
      </p:grpSp>
      <p:pic>
        <p:nvPicPr>
          <p:cNvPr id="42" name="Picture 41" descr="Logo&#10;&#10;Description automatically generated with medium confidence">
            <a:extLst>
              <a:ext uri="{FF2B5EF4-FFF2-40B4-BE49-F238E27FC236}">
                <a16:creationId xmlns:a16="http://schemas.microsoft.com/office/drawing/2014/main" id="{A528806C-331E-8E3F-CB65-415C0D830C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7460" y="3171035"/>
            <a:ext cx="1796658" cy="2925751"/>
          </a:xfrm>
          <a:prstGeom prst="rect">
            <a:avLst/>
          </a:prstGeom>
        </p:spPr>
      </p:pic>
      <p:sp>
        <p:nvSpPr>
          <p:cNvPr id="47" name="Oval 46">
            <a:extLst>
              <a:ext uri="{FF2B5EF4-FFF2-40B4-BE49-F238E27FC236}">
                <a16:creationId xmlns:a16="http://schemas.microsoft.com/office/drawing/2014/main" id="{D0E2FA20-48CC-3CEC-0986-1C839A45A79C}"/>
              </a:ext>
            </a:extLst>
          </p:cNvPr>
          <p:cNvSpPr/>
          <p:nvPr/>
        </p:nvSpPr>
        <p:spPr>
          <a:xfrm>
            <a:off x="3571515" y="3223523"/>
            <a:ext cx="1504120" cy="1444556"/>
          </a:xfrm>
          <a:prstGeom prst="ellipse">
            <a:avLst/>
          </a:prstGeom>
          <a:solidFill>
            <a:srgbClr val="C0004E"/>
          </a:solidFill>
          <a:ln w="28575">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400" b="1" i="1" dirty="0">
                <a:solidFill>
                  <a:schemeClr val="bg1"/>
                </a:solidFill>
                <a:latin typeface="Arial" panose="020B0604020202020204" pitchFamily="34" charset="0"/>
                <a:cs typeface="Arial" panose="020B0604020202020204" pitchFamily="34" charset="0"/>
              </a:rPr>
              <a:t>“Hearing from the children was great.”</a:t>
            </a:r>
            <a:endParaRPr lang="en-GB" sz="1400" i="1" dirty="0">
              <a:solidFill>
                <a:schemeClr val="bg1"/>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6E316985-092A-041E-BF8A-5C2971B5BE27}"/>
              </a:ext>
            </a:extLst>
          </p:cNvPr>
          <p:cNvSpPr/>
          <p:nvPr/>
        </p:nvSpPr>
        <p:spPr>
          <a:xfrm>
            <a:off x="4751945" y="3701252"/>
            <a:ext cx="2132141" cy="2107954"/>
          </a:xfrm>
          <a:prstGeom prst="ellipse">
            <a:avLst/>
          </a:prstGeom>
          <a:solidFill>
            <a:srgbClr val="5DAEFF"/>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400" b="1" i="1" dirty="0">
                <a:solidFill>
                  <a:schemeClr val="bg1"/>
                </a:solidFill>
                <a:latin typeface="Arial" panose="020B0604020202020204" pitchFamily="34" charset="0"/>
                <a:cs typeface="Arial" panose="020B0604020202020204" pitchFamily="34" charset="0"/>
              </a:rPr>
              <a:t>“It was very interesting to learn of the different mobility, deployment and transitions that families experience.”</a:t>
            </a:r>
          </a:p>
        </p:txBody>
      </p:sp>
      <p:sp>
        <p:nvSpPr>
          <p:cNvPr id="49" name="Oval 48">
            <a:extLst>
              <a:ext uri="{FF2B5EF4-FFF2-40B4-BE49-F238E27FC236}">
                <a16:creationId xmlns:a16="http://schemas.microsoft.com/office/drawing/2014/main" id="{82DF70AF-547C-1A0C-5B78-429AB66008D1}"/>
              </a:ext>
            </a:extLst>
          </p:cNvPr>
          <p:cNvSpPr/>
          <p:nvPr/>
        </p:nvSpPr>
        <p:spPr>
          <a:xfrm>
            <a:off x="6507046" y="3067717"/>
            <a:ext cx="1927726" cy="1905857"/>
          </a:xfrm>
          <a:prstGeom prst="ellipse">
            <a:avLst/>
          </a:prstGeom>
          <a:solidFill>
            <a:srgbClr val="91D553"/>
          </a:solidFill>
          <a:ln w="28575">
            <a:solidFill>
              <a:srgbClr val="91D55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400" b="1" i="1" dirty="0">
                <a:solidFill>
                  <a:schemeClr val="bg1"/>
                </a:solidFill>
                <a:latin typeface="Arial" panose="020B0604020202020204" pitchFamily="34" charset="0"/>
                <a:cs typeface="Arial" panose="020B0604020202020204" pitchFamily="34" charset="0"/>
              </a:rPr>
              <a:t>“Great links that I will use and very comprehensive. I loved the videos.”</a:t>
            </a:r>
          </a:p>
        </p:txBody>
      </p:sp>
      <p:sp>
        <p:nvSpPr>
          <p:cNvPr id="50" name="Oval 49">
            <a:extLst>
              <a:ext uri="{FF2B5EF4-FFF2-40B4-BE49-F238E27FC236}">
                <a16:creationId xmlns:a16="http://schemas.microsoft.com/office/drawing/2014/main" id="{77C78A9A-87F3-AECA-27A2-762D004F4618}"/>
              </a:ext>
            </a:extLst>
          </p:cNvPr>
          <p:cNvSpPr/>
          <p:nvPr/>
        </p:nvSpPr>
        <p:spPr>
          <a:xfrm>
            <a:off x="7703091" y="4510554"/>
            <a:ext cx="1504120" cy="1444556"/>
          </a:xfrm>
          <a:prstGeom prst="ellipse">
            <a:avLst/>
          </a:prstGeom>
          <a:solidFill>
            <a:srgbClr val="C0004E"/>
          </a:solidFill>
          <a:ln w="28575">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400" b="1" i="1" dirty="0">
                <a:solidFill>
                  <a:schemeClr val="bg1"/>
                </a:solidFill>
                <a:latin typeface="Arial" panose="020B0604020202020204" pitchFamily="34" charset="0"/>
                <a:cs typeface="Arial" panose="020B0604020202020204" pitchFamily="34" charset="0"/>
              </a:rPr>
              <a:t>“Excellent information and support available.”</a:t>
            </a:r>
            <a:endParaRPr lang="en-GB" sz="1400" i="1" dirty="0">
              <a:solidFill>
                <a:schemeClr val="bg1"/>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31E65803-2294-2B6C-5430-5BF1405928BA}"/>
              </a:ext>
            </a:extLst>
          </p:cNvPr>
          <p:cNvGrpSpPr/>
          <p:nvPr/>
        </p:nvGrpSpPr>
        <p:grpSpPr>
          <a:xfrm>
            <a:off x="8726582" y="2980612"/>
            <a:ext cx="1692988" cy="1795690"/>
            <a:chOff x="9995874" y="2719514"/>
            <a:chExt cx="1610389" cy="1708080"/>
          </a:xfrm>
          <a:solidFill>
            <a:srgbClr val="E3C3CE"/>
          </a:solidFill>
        </p:grpSpPr>
        <p:grpSp>
          <p:nvGrpSpPr>
            <p:cNvPr id="52" name="Group 51">
              <a:extLst>
                <a:ext uri="{FF2B5EF4-FFF2-40B4-BE49-F238E27FC236}">
                  <a16:creationId xmlns:a16="http://schemas.microsoft.com/office/drawing/2014/main" id="{D38AF90A-7C6F-BCDB-BB16-D56DDED4AEBA}"/>
                </a:ext>
              </a:extLst>
            </p:cNvPr>
            <p:cNvGrpSpPr/>
            <p:nvPr/>
          </p:nvGrpSpPr>
          <p:grpSpPr>
            <a:xfrm>
              <a:off x="9995874" y="2847632"/>
              <a:ext cx="1590496" cy="1579962"/>
              <a:chOff x="3138249" y="5032502"/>
              <a:chExt cx="1256094" cy="1247775"/>
            </a:xfrm>
            <a:grpFill/>
          </p:grpSpPr>
          <p:sp>
            <p:nvSpPr>
              <p:cNvPr id="54" name="Oval 53">
                <a:extLst>
                  <a:ext uri="{FF2B5EF4-FFF2-40B4-BE49-F238E27FC236}">
                    <a16:creationId xmlns:a16="http://schemas.microsoft.com/office/drawing/2014/main" id="{D1201CD2-ACE4-1B23-C0E2-410B1EC537BD}"/>
                  </a:ext>
                </a:extLst>
              </p:cNvPr>
              <p:cNvSpPr/>
              <p:nvPr/>
            </p:nvSpPr>
            <p:spPr>
              <a:xfrm>
                <a:off x="3138249" y="5032502"/>
                <a:ext cx="1256094" cy="1247775"/>
              </a:xfrm>
              <a:prstGeom prst="ellipse">
                <a:avLst/>
              </a:prstGeom>
              <a:solidFill>
                <a:srgbClr val="B3D9FF"/>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endParaRPr lang="en-GB" sz="1400">
                  <a:effectLst/>
                  <a:ea typeface="Calibri" panose="020F0502020204030204" pitchFamily="34" charset="0"/>
                  <a:cs typeface="Times New Roman" panose="02020603050405020304" pitchFamily="18" charset="0"/>
                </a:endParaRPr>
              </a:p>
            </p:txBody>
          </p:sp>
          <p:sp>
            <p:nvSpPr>
              <p:cNvPr id="55" name="Star: 5 Points 54">
                <a:extLst>
                  <a:ext uri="{FF2B5EF4-FFF2-40B4-BE49-F238E27FC236}">
                    <a16:creationId xmlns:a16="http://schemas.microsoft.com/office/drawing/2014/main" id="{832D2DCF-AEAE-21ED-612A-76FABE16C56C}"/>
                  </a:ext>
                </a:extLst>
              </p:cNvPr>
              <p:cNvSpPr/>
              <p:nvPr/>
            </p:nvSpPr>
            <p:spPr>
              <a:xfrm>
                <a:off x="3201644" y="5048810"/>
                <a:ext cx="1129303" cy="1129303"/>
              </a:xfrm>
              <a:prstGeom prst="star5">
                <a:avLst/>
              </a:prstGeom>
              <a:solidFill>
                <a:srgbClr val="5DAEFF"/>
              </a:solidFill>
              <a:ln>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grpSp>
        <p:sp>
          <p:nvSpPr>
            <p:cNvPr id="53" name="Oval 52">
              <a:extLst>
                <a:ext uri="{FF2B5EF4-FFF2-40B4-BE49-F238E27FC236}">
                  <a16:creationId xmlns:a16="http://schemas.microsoft.com/office/drawing/2014/main" id="{6D31C2B1-5C86-68D0-97EE-56C880AD47E1}"/>
                </a:ext>
              </a:extLst>
            </p:cNvPr>
            <p:cNvSpPr/>
            <p:nvPr/>
          </p:nvSpPr>
          <p:spPr>
            <a:xfrm>
              <a:off x="10014696" y="2719514"/>
              <a:ext cx="1591567" cy="1680652"/>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600" b="1" dirty="0">
                  <a:solidFill>
                    <a:schemeClr val="bg1"/>
                  </a:solidFill>
                  <a:latin typeface="Arial" panose="020B0604020202020204" pitchFamily="34" charset="0"/>
                  <a:cs typeface="Arial" panose="020B0604020202020204" pitchFamily="34" charset="0"/>
                </a:rPr>
                <a:t>100% of participants found the </a:t>
              </a:r>
            </a:p>
            <a:p>
              <a:pPr algn="ctr"/>
              <a:r>
                <a:rPr lang="en-GB" sz="1600" b="1" dirty="0">
                  <a:solidFill>
                    <a:schemeClr val="bg1"/>
                  </a:solidFill>
                  <a:latin typeface="Arial" panose="020B0604020202020204" pitchFamily="34" charset="0"/>
                  <a:cs typeface="Arial" panose="020B0604020202020204" pitchFamily="34" charset="0"/>
                </a:rPr>
                <a:t>e-learning beneficial</a:t>
              </a:r>
            </a:p>
          </p:txBody>
        </p:sp>
      </p:grpSp>
    </p:spTree>
    <p:extLst>
      <p:ext uri="{BB962C8B-B14F-4D97-AF65-F5344CB8AC3E}">
        <p14:creationId xmlns:p14="http://schemas.microsoft.com/office/powerpoint/2010/main" val="172636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02C5540-1203-B5CD-9C27-E3EDEA500471}"/>
              </a:ext>
            </a:extLst>
          </p:cNvPr>
          <p:cNvSpPr/>
          <p:nvPr/>
        </p:nvSpPr>
        <p:spPr>
          <a:xfrm>
            <a:off x="3148577" y="6233101"/>
            <a:ext cx="838200" cy="8382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Oval 13">
            <a:extLst>
              <a:ext uri="{FF2B5EF4-FFF2-40B4-BE49-F238E27FC236}">
                <a16:creationId xmlns:a16="http://schemas.microsoft.com/office/drawing/2014/main" id="{60AD624B-626C-6C18-A83D-6845DB0D285A}"/>
              </a:ext>
            </a:extLst>
          </p:cNvPr>
          <p:cNvSpPr/>
          <p:nvPr/>
        </p:nvSpPr>
        <p:spPr>
          <a:xfrm>
            <a:off x="2287098" y="6278555"/>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DF73A61F-F2E5-0F30-A3AD-43F3CAAA0BBB}"/>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E8C8E00A-996B-3CFE-AF40-F3DC744B3537}"/>
              </a:ext>
            </a:extLst>
          </p:cNvPr>
          <p:cNvSpPr/>
          <p:nvPr/>
        </p:nvSpPr>
        <p:spPr>
          <a:xfrm>
            <a:off x="839384" y="6283127"/>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B9F75214-78A6-12A0-98C3-C63376568919}"/>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3A225317-E753-65F5-F1D9-E824C43F7E82}"/>
              </a:ext>
            </a:extLst>
          </p:cNvPr>
          <p:cNvSpPr/>
          <p:nvPr/>
        </p:nvSpPr>
        <p:spPr>
          <a:xfrm>
            <a:off x="4644304" y="6271256"/>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AF666969-E129-19A1-F75E-C2D789C1DDF7}"/>
              </a:ext>
            </a:extLst>
          </p:cNvPr>
          <p:cNvSpPr/>
          <p:nvPr/>
        </p:nvSpPr>
        <p:spPr>
          <a:xfrm>
            <a:off x="4158818" y="6316624"/>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3245CED3-5595-8923-05DA-189EF46CDC30}"/>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AC7B3FE9-EA4C-1918-1112-B3AA9FA37052}"/>
              </a:ext>
            </a:extLst>
          </p:cNvPr>
          <p:cNvSpPr/>
          <p:nvPr/>
        </p:nvSpPr>
        <p:spPr>
          <a:xfrm>
            <a:off x="6008198" y="6316306"/>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A910749D-6795-BBE4-5BCF-10321001EB22}"/>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77734E02-3AB2-6088-578B-E98F9D156A9C}"/>
              </a:ext>
            </a:extLst>
          </p:cNvPr>
          <p:cNvSpPr/>
          <p:nvPr/>
        </p:nvSpPr>
        <p:spPr>
          <a:xfrm>
            <a:off x="6073920" y="6516413"/>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A5436C1C-4A14-0F03-944B-8A8C3550A0DA}"/>
              </a:ext>
            </a:extLst>
          </p:cNvPr>
          <p:cNvSpPr/>
          <p:nvPr/>
        </p:nvSpPr>
        <p:spPr>
          <a:xfrm>
            <a:off x="6763132" y="6386957"/>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B5F62FC2-232C-A7D9-7ADC-38D485DCC5A8}"/>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D0C2F07F-E21A-549C-7A94-C3EAC0DF898E}"/>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055A7BDD-86CB-F4F2-1B6F-E8A4CDBBCB14}"/>
              </a:ext>
            </a:extLst>
          </p:cNvPr>
          <p:cNvSpPr/>
          <p:nvPr/>
        </p:nvSpPr>
        <p:spPr>
          <a:xfrm>
            <a:off x="7631003" y="6318441"/>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2473558F-5E8C-809C-1474-56834FF633C9}"/>
              </a:ext>
            </a:extLst>
          </p:cNvPr>
          <p:cNvSpPr/>
          <p:nvPr/>
        </p:nvSpPr>
        <p:spPr>
          <a:xfrm>
            <a:off x="9665970" y="6358692"/>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2E7892CA-BCF7-F2C2-0B13-4ED12E1682E3}"/>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Oval 36">
            <a:extLst>
              <a:ext uri="{FF2B5EF4-FFF2-40B4-BE49-F238E27FC236}">
                <a16:creationId xmlns:a16="http://schemas.microsoft.com/office/drawing/2014/main" id="{9354DA5B-976E-CB81-39C3-6C279D9E957C}"/>
              </a:ext>
            </a:extLst>
          </p:cNvPr>
          <p:cNvSpPr/>
          <p:nvPr/>
        </p:nvSpPr>
        <p:spPr>
          <a:xfrm>
            <a:off x="8236585" y="6272332"/>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8" name="Picture 37">
            <a:hlinkClick r:id="rId3"/>
            <a:extLst>
              <a:ext uri="{FF2B5EF4-FFF2-40B4-BE49-F238E27FC236}">
                <a16:creationId xmlns:a16="http://schemas.microsoft.com/office/drawing/2014/main" id="{99288D68-53A4-9609-3E85-986938A82EAB}"/>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pic>
        <p:nvPicPr>
          <p:cNvPr id="39" name="Picture 38" descr="Logo&#10;&#10;Description automatically generated">
            <a:extLst>
              <a:ext uri="{FF2B5EF4-FFF2-40B4-BE49-F238E27FC236}">
                <a16:creationId xmlns:a16="http://schemas.microsoft.com/office/drawing/2014/main" id="{AB98957E-B99F-2CAB-7B88-3C65AD1E29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
        <p:nvSpPr>
          <p:cNvPr id="40" name="Rectangle: Rounded Corners 39">
            <a:extLst>
              <a:ext uri="{FF2B5EF4-FFF2-40B4-BE49-F238E27FC236}">
                <a16:creationId xmlns:a16="http://schemas.microsoft.com/office/drawing/2014/main" id="{3273859A-9EBC-6A04-BFA4-209120FE2B14}"/>
              </a:ext>
            </a:extLst>
          </p:cNvPr>
          <p:cNvSpPr/>
          <p:nvPr/>
        </p:nvSpPr>
        <p:spPr>
          <a:xfrm>
            <a:off x="662391" y="304192"/>
            <a:ext cx="10867218" cy="900000"/>
          </a:xfrm>
          <a:prstGeom prst="roundRect">
            <a:avLst/>
          </a:prstGeom>
          <a:solidFill>
            <a:srgbClr val="91D553"/>
          </a:solidFill>
          <a:ln>
            <a:solidFill>
              <a:srgbClr val="91D55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Upcoming events</a:t>
            </a:r>
          </a:p>
        </p:txBody>
      </p:sp>
      <p:sp>
        <p:nvSpPr>
          <p:cNvPr id="5" name="Oval 4">
            <a:hlinkClick r:id="rId6"/>
            <a:extLst>
              <a:ext uri="{FF2B5EF4-FFF2-40B4-BE49-F238E27FC236}">
                <a16:creationId xmlns:a16="http://schemas.microsoft.com/office/drawing/2014/main" id="{0F186FB3-4EC6-79BE-B70C-6E1AB76FB534}"/>
              </a:ext>
            </a:extLst>
          </p:cNvPr>
          <p:cNvSpPr/>
          <p:nvPr/>
        </p:nvSpPr>
        <p:spPr>
          <a:xfrm>
            <a:off x="10786610" y="25213"/>
            <a:ext cx="1286220" cy="1271629"/>
          </a:xfrm>
          <a:prstGeom prst="ellipse">
            <a:avLst/>
          </a:prstGeom>
          <a:solidFill>
            <a:srgbClr val="D4EEBC"/>
          </a:solidFill>
          <a:ln w="28575">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a:solidFill>
                  <a:srgbClr val="000000"/>
                </a:solidFill>
                <a:latin typeface="Arial" panose="020B0604020202020204" pitchFamily="34" charset="0"/>
                <a:cs typeface="Arial" panose="020B0604020202020204" pitchFamily="34" charset="0"/>
                <a:hlinkClick r:id="rId7"/>
              </a:rPr>
              <a:t>Further information here</a:t>
            </a:r>
            <a:endParaRPr lang="en-GB" sz="1200">
              <a:solidFill>
                <a:schemeClr val="tx1"/>
              </a:solidFill>
              <a:latin typeface="Arial" panose="020B0604020202020204" pitchFamily="34" charset="0"/>
              <a:cs typeface="Arial" panose="020B0604020202020204" pitchFamily="34" charset="0"/>
            </a:endParaRPr>
          </a:p>
        </p:txBody>
      </p:sp>
      <p:pic>
        <p:nvPicPr>
          <p:cNvPr id="3" name="Picture 2" descr="A white circle with blue text and a city&#10;&#10;Description automatically generated">
            <a:extLst>
              <a:ext uri="{FF2B5EF4-FFF2-40B4-BE49-F238E27FC236}">
                <a16:creationId xmlns:a16="http://schemas.microsoft.com/office/drawing/2014/main" id="{A5A9EF1F-3B47-8D70-444C-7A8ADC6A52AA}"/>
              </a:ext>
            </a:extLst>
          </p:cNvPr>
          <p:cNvPicPr>
            <a:picLocks noChangeAspect="1"/>
          </p:cNvPicPr>
          <p:nvPr/>
        </p:nvPicPr>
        <p:blipFill>
          <a:blip r:embed="rId8">
            <a:extLst>
              <a:ext uri="{28A0092B-C50C-407E-A947-70E740481C1C}">
                <a14:useLocalDpi xmlns:a14="http://schemas.microsoft.com/office/drawing/2010/main" val="0"/>
              </a:ext>
            </a:extLst>
          </a:blip>
          <a:srcRect r="4738"/>
          <a:stretch/>
        </p:blipFill>
        <p:spPr>
          <a:xfrm>
            <a:off x="17903" y="1222480"/>
            <a:ext cx="4385651" cy="4603772"/>
          </a:xfrm>
          <a:prstGeom prst="rect">
            <a:avLst/>
          </a:prstGeom>
        </p:spPr>
      </p:pic>
      <p:sp>
        <p:nvSpPr>
          <p:cNvPr id="6" name="Rectangle: Rounded Corners 5">
            <a:extLst>
              <a:ext uri="{FF2B5EF4-FFF2-40B4-BE49-F238E27FC236}">
                <a16:creationId xmlns:a16="http://schemas.microsoft.com/office/drawing/2014/main" id="{B0857331-F9C1-820D-7B93-2B34134A9EB9}"/>
              </a:ext>
            </a:extLst>
          </p:cNvPr>
          <p:cNvSpPr/>
          <p:nvPr/>
        </p:nvSpPr>
        <p:spPr>
          <a:xfrm>
            <a:off x="6096000" y="1933418"/>
            <a:ext cx="5150077" cy="3395680"/>
          </a:xfrm>
          <a:prstGeom prst="roundRect">
            <a:avLst>
              <a:gd name="adj" fmla="val 16102"/>
            </a:avLst>
          </a:prstGeom>
          <a:solidFill>
            <a:srgbClr val="FF0000">
              <a:alpha val="30196"/>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endParaRPr lang="en-GB" sz="11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a:effectLst/>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B4B82AF-4F0C-6CF5-0A74-D7397B28384B}"/>
              </a:ext>
            </a:extLst>
          </p:cNvPr>
          <p:cNvSpPr/>
          <p:nvPr/>
        </p:nvSpPr>
        <p:spPr>
          <a:xfrm>
            <a:off x="6376502" y="1695426"/>
            <a:ext cx="2741285" cy="377984"/>
          </a:xfrm>
          <a:prstGeom prst="roundRect">
            <a:avLst>
              <a:gd name="adj" fmla="val 187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2000"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Remembrance 2024</a:t>
            </a:r>
            <a:endParaRPr lang="en-GB" sz="1600" dirty="0">
              <a:effectLs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FD5DC03-0E7F-33CE-2EE0-719F8F36C720}"/>
              </a:ext>
            </a:extLst>
          </p:cNvPr>
          <p:cNvSpPr/>
          <p:nvPr/>
        </p:nvSpPr>
        <p:spPr>
          <a:xfrm>
            <a:off x="6701331" y="2196971"/>
            <a:ext cx="4188719" cy="938717"/>
          </a:xfrm>
          <a:prstGeom prst="roundRect">
            <a:avLst>
              <a:gd name="adj" fmla="val 16102"/>
            </a:avLst>
          </a:prstGeom>
          <a:solidFill>
            <a:srgbClr val="FF0000">
              <a:alpha val="80000"/>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solidFill>
                  <a:schemeClr val="bg1"/>
                </a:solidFill>
                <a:latin typeface="Arial" panose="020B0604020202020204" pitchFamily="34" charset="0"/>
                <a:ea typeface="Calibri" panose="020F0502020204030204" pitchFamily="34" charset="0"/>
                <a:cs typeface="Arial" panose="020B0604020202020204" pitchFamily="34" charset="0"/>
              </a:rPr>
              <a:t>11</a:t>
            </a:r>
            <a:r>
              <a:rPr lang="en-GB" sz="1400" b="1" baseline="30000" dirty="0">
                <a:solidFill>
                  <a:schemeClr val="bg1"/>
                </a:solidFill>
                <a:latin typeface="Arial" panose="020B0604020202020204" pitchFamily="34" charset="0"/>
                <a:ea typeface="Calibri" panose="020F0502020204030204" pitchFamily="34" charset="0"/>
                <a:cs typeface="Arial" panose="020B0604020202020204" pitchFamily="34" charset="0"/>
              </a:rPr>
              <a:t>th</a:t>
            </a:r>
            <a:r>
              <a:rPr lang="en-GB" sz="1400" b="1" dirty="0">
                <a:solidFill>
                  <a:schemeClr val="bg1"/>
                </a:solidFill>
                <a:latin typeface="Arial" panose="020B0604020202020204" pitchFamily="34" charset="0"/>
                <a:ea typeface="Calibri" panose="020F0502020204030204" pitchFamily="34" charset="0"/>
                <a:cs typeface="Arial" panose="020B0604020202020204" pitchFamily="34" charset="0"/>
              </a:rPr>
              <a:t> November 2024</a:t>
            </a:r>
            <a:br>
              <a:rPr lang="en-GB" sz="14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Remembrance honours those who serve to defend our democratic freedoms and way of life. </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AA9391A-F58A-1592-FB41-418215555987}"/>
              </a:ext>
            </a:extLst>
          </p:cNvPr>
          <p:cNvGrpSpPr/>
          <p:nvPr/>
        </p:nvGrpSpPr>
        <p:grpSpPr>
          <a:xfrm>
            <a:off x="5535544" y="1857840"/>
            <a:ext cx="1060243" cy="990098"/>
            <a:chOff x="4799462" y="457584"/>
            <a:chExt cx="1603983" cy="1497865"/>
          </a:xfrm>
        </p:grpSpPr>
        <p:sp>
          <p:nvSpPr>
            <p:cNvPr id="10" name="Oval 9">
              <a:extLst>
                <a:ext uri="{FF2B5EF4-FFF2-40B4-BE49-F238E27FC236}">
                  <a16:creationId xmlns:a16="http://schemas.microsoft.com/office/drawing/2014/main" id="{FAFA7BA9-FA97-BC51-670C-42D3413D52A0}"/>
                </a:ext>
              </a:extLst>
            </p:cNvPr>
            <p:cNvSpPr/>
            <p:nvPr/>
          </p:nvSpPr>
          <p:spPr>
            <a:xfrm rot="19578179">
              <a:off x="5002936" y="904928"/>
              <a:ext cx="1400509" cy="1050521"/>
            </a:xfrm>
            <a:prstGeom prst="ellipse">
              <a:avLst/>
            </a:prstGeom>
            <a:solidFill>
              <a:srgbClr val="F0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2554031-4755-33C6-D51C-27CDCC80AD89}"/>
                </a:ext>
              </a:extLst>
            </p:cNvPr>
            <p:cNvSpPr/>
            <p:nvPr/>
          </p:nvSpPr>
          <p:spPr>
            <a:xfrm rot="19578179">
              <a:off x="4799462" y="457584"/>
              <a:ext cx="1129250" cy="840876"/>
            </a:xfrm>
            <a:prstGeom prst="ellipse">
              <a:avLst/>
            </a:prstGeom>
            <a:solidFill>
              <a:srgbClr val="F0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FEDA8BA-8218-5C13-9580-55A5F550D91C}"/>
                </a:ext>
              </a:extLst>
            </p:cNvPr>
            <p:cNvSpPr/>
            <p:nvPr/>
          </p:nvSpPr>
          <p:spPr>
            <a:xfrm>
              <a:off x="5321627" y="905609"/>
              <a:ext cx="408828" cy="4088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descr="A red blue and black logo&#10;&#10;Description automatically generated">
            <a:extLst>
              <a:ext uri="{FF2B5EF4-FFF2-40B4-BE49-F238E27FC236}">
                <a16:creationId xmlns:a16="http://schemas.microsoft.com/office/drawing/2014/main" id="{7904059F-9F2E-134E-D769-956FA4D99BBA}"/>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394953" y="3250100"/>
            <a:ext cx="2808326" cy="1801299"/>
          </a:xfrm>
          <a:prstGeom prst="rect">
            <a:avLst/>
          </a:prstGeom>
        </p:spPr>
      </p:pic>
    </p:spTree>
    <p:extLst>
      <p:ext uri="{BB962C8B-B14F-4D97-AF65-F5344CB8AC3E}">
        <p14:creationId xmlns:p14="http://schemas.microsoft.com/office/powerpoint/2010/main" val="2927816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1BE714E-22C8-99A7-3A45-24B33542A74D}"/>
              </a:ext>
            </a:extLst>
          </p:cNvPr>
          <p:cNvSpPr/>
          <p:nvPr/>
        </p:nvSpPr>
        <p:spPr>
          <a:xfrm>
            <a:off x="7588692" y="1214576"/>
            <a:ext cx="4432980" cy="4653616"/>
          </a:xfrm>
          <a:prstGeom prst="roundRect">
            <a:avLst>
              <a:gd name="adj" fmla="val 8686"/>
            </a:avLst>
          </a:prstGeom>
          <a:solidFill>
            <a:srgbClr val="FF0000">
              <a:alpha val="30196"/>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endParaRPr lang="en-GB" sz="105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050">
              <a:effectLst/>
              <a:ea typeface="Calibri" panose="020F0502020204030204" pitchFamily="34" charset="0"/>
              <a:cs typeface="Times New Roman" panose="02020603050405020304" pitchFamily="18" charset="0"/>
            </a:endParaRPr>
          </a:p>
        </p:txBody>
      </p:sp>
      <p:sp>
        <p:nvSpPr>
          <p:cNvPr id="28" name="Oval 27">
            <a:extLst>
              <a:ext uri="{FF2B5EF4-FFF2-40B4-BE49-F238E27FC236}">
                <a16:creationId xmlns:a16="http://schemas.microsoft.com/office/drawing/2014/main" id="{1461D540-21C4-F11C-F22A-A7994EB5785A}"/>
              </a:ext>
            </a:extLst>
          </p:cNvPr>
          <p:cNvSpPr/>
          <p:nvPr/>
        </p:nvSpPr>
        <p:spPr>
          <a:xfrm>
            <a:off x="10377953" y="5492736"/>
            <a:ext cx="2426335" cy="2426335"/>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8A549EF7-AF1A-A13F-1C03-C4955C361C38}"/>
              </a:ext>
            </a:extLst>
          </p:cNvPr>
          <p:cNvSpPr/>
          <p:nvPr/>
        </p:nvSpPr>
        <p:spPr>
          <a:xfrm>
            <a:off x="9833541" y="-279305"/>
            <a:ext cx="2665730" cy="2665730"/>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1257E4EB-FBFF-8E52-CB85-11ED93A6BB1E}"/>
              </a:ext>
            </a:extLst>
          </p:cNvPr>
          <p:cNvSpPr/>
          <p:nvPr/>
        </p:nvSpPr>
        <p:spPr>
          <a:xfrm>
            <a:off x="-1468489" y="2026167"/>
            <a:ext cx="3314700" cy="3314700"/>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2">
            <a:extLst>
              <a:ext uri="{28A0092B-C50C-407E-A947-70E740481C1C}">
                <a14:useLocalDpi xmlns:a14="http://schemas.microsoft.com/office/drawing/2010/main" val="0"/>
              </a:ext>
            </a:extLst>
          </a:blip>
          <a:srcRect r="51977"/>
          <a:stretch/>
        </p:blipFill>
        <p:spPr>
          <a:xfrm>
            <a:off x="188861" y="6023244"/>
            <a:ext cx="1358585" cy="661719"/>
          </a:xfrm>
          <a:prstGeom prst="rect">
            <a:avLst/>
          </a:prstGeom>
        </p:spPr>
      </p:pic>
      <p:pic>
        <p:nvPicPr>
          <p:cNvPr id="26" name="Picture 25" descr="Logo&#10;&#10;Description automatically generated">
            <a:extLst>
              <a:ext uri="{FF2B5EF4-FFF2-40B4-BE49-F238E27FC236}">
                <a16:creationId xmlns:a16="http://schemas.microsoft.com/office/drawing/2014/main" id="{9788EB8E-A33F-462D-8B7E-BE0AE087D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0384" y="5989910"/>
            <a:ext cx="1122369" cy="715994"/>
          </a:xfrm>
          <a:prstGeom prst="rect">
            <a:avLst/>
          </a:prstGeom>
        </p:spPr>
      </p:pic>
      <p:sp>
        <p:nvSpPr>
          <p:cNvPr id="51" name="Rectangle: Rounded Corners 50">
            <a:extLst>
              <a:ext uri="{FF2B5EF4-FFF2-40B4-BE49-F238E27FC236}">
                <a16:creationId xmlns:a16="http://schemas.microsoft.com/office/drawing/2014/main" id="{604D197A-B920-BB96-31F0-77D2D98C5F81}"/>
              </a:ext>
            </a:extLst>
          </p:cNvPr>
          <p:cNvSpPr/>
          <p:nvPr/>
        </p:nvSpPr>
        <p:spPr>
          <a:xfrm>
            <a:off x="341841" y="1193961"/>
            <a:ext cx="7112279" cy="4788339"/>
          </a:xfrm>
          <a:prstGeom prst="roundRect">
            <a:avLst>
              <a:gd name="adj" fmla="val 9255"/>
            </a:avLst>
          </a:prstGeom>
          <a:solidFill>
            <a:srgbClr val="FF0000">
              <a:alpha val="30196"/>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endParaRPr lang="en-GB" sz="11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a:effectLst/>
              <a:ea typeface="Calibri" panose="020F0502020204030204" pitchFamily="34" charset="0"/>
              <a:cs typeface="Times New Roman" panose="02020603050405020304" pitchFamily="18" charset="0"/>
            </a:endParaRPr>
          </a:p>
        </p:txBody>
      </p:sp>
      <p:sp>
        <p:nvSpPr>
          <p:cNvPr id="52" name="Rectangle: Rounded Corners 51">
            <a:hlinkClick r:id="rId4"/>
            <a:extLst>
              <a:ext uri="{FF2B5EF4-FFF2-40B4-BE49-F238E27FC236}">
                <a16:creationId xmlns:a16="http://schemas.microsoft.com/office/drawing/2014/main" id="{E961B648-EE97-0A6C-901D-34D52C9241BA}"/>
              </a:ext>
            </a:extLst>
          </p:cNvPr>
          <p:cNvSpPr/>
          <p:nvPr/>
        </p:nvSpPr>
        <p:spPr>
          <a:xfrm>
            <a:off x="3340994" y="6173856"/>
            <a:ext cx="6702797" cy="437702"/>
          </a:xfrm>
          <a:prstGeom prst="roundRect">
            <a:avLst>
              <a:gd name="adj" fmla="val 21521"/>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en-GB"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See the SSCE Cymru website for further information, resources and events</a:t>
            </a:r>
            <a:endParaRPr lang="en-GB" sz="1200" dirty="0">
              <a:solidFill>
                <a:schemeClr val="bg1"/>
              </a:solidFill>
              <a:effectLst/>
              <a:ea typeface="Calibri" panose="020F0502020204030204" pitchFamily="34"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09719FC6-6CAB-34C9-2C3D-D1CAB816E80A}"/>
              </a:ext>
            </a:extLst>
          </p:cNvPr>
          <p:cNvSpPr/>
          <p:nvPr/>
        </p:nvSpPr>
        <p:spPr>
          <a:xfrm>
            <a:off x="430229" y="1467975"/>
            <a:ext cx="5479792" cy="920500"/>
          </a:xfrm>
          <a:prstGeom prst="roundRect">
            <a:avLst>
              <a:gd name="adj" fmla="val 24361"/>
            </a:avLst>
          </a:prstGeom>
          <a:solidFill>
            <a:srgbClr val="FF0000">
              <a:alpha val="80000"/>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latin typeface="Arial" panose="020B0604020202020204" pitchFamily="34" charset="0"/>
                <a:cs typeface="Arial" panose="020B0604020202020204" pitchFamily="34" charset="0"/>
              </a:rPr>
              <a:t>Remembrance Sunday</a:t>
            </a:r>
            <a:br>
              <a:rPr lang="en-GB" sz="1600" b="1" dirty="0">
                <a:latin typeface="Arial" panose="020B0604020202020204" pitchFamily="34" charset="0"/>
                <a:cs typeface="Arial" panose="020B0604020202020204" pitchFamily="34" charset="0"/>
              </a:rPr>
            </a:br>
            <a:r>
              <a:rPr lang="en-GB" sz="1200" b="1" dirty="0">
                <a:latin typeface="Arial" panose="020B0604020202020204" pitchFamily="34" charset="0"/>
                <a:cs typeface="Arial" panose="020B0604020202020204" pitchFamily="34" charset="0"/>
              </a:rPr>
              <a:t>10th November</a:t>
            </a:r>
            <a:br>
              <a:rPr lang="en-GB" sz="1200" b="1"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Remembrance Sunday is a national opportunity to remember the service and sacrifice of all those that have defended our freedoms and protected our way of life.</a:t>
            </a: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id="{62EF27BF-E452-2403-DBB4-5B8377D6EE1C}"/>
              </a:ext>
            </a:extLst>
          </p:cNvPr>
          <p:cNvSpPr/>
          <p:nvPr/>
        </p:nvSpPr>
        <p:spPr>
          <a:xfrm>
            <a:off x="3139225" y="6039433"/>
            <a:ext cx="322729" cy="322729"/>
          </a:xfrm>
          <a:prstGeom prst="ellipse">
            <a:avLst/>
          </a:prstGeom>
          <a:solidFill>
            <a:srgbClr val="FF0000">
              <a:alpha val="8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latin typeface="Arial Rounded MT Bold" panose="020F0704030504030204" pitchFamily="34" charset="0"/>
              </a:rPr>
              <a:t>i</a:t>
            </a:r>
          </a:p>
        </p:txBody>
      </p:sp>
      <p:pic>
        <p:nvPicPr>
          <p:cNvPr id="8" name="Picture 7" descr="Icon&#10;&#10;Description automatically generated">
            <a:hlinkClick r:id="rId5"/>
            <a:extLst>
              <a:ext uri="{FF2B5EF4-FFF2-40B4-BE49-F238E27FC236}">
                <a16:creationId xmlns:a16="http://schemas.microsoft.com/office/drawing/2014/main" id="{D83E3672-54F1-AC44-3FD9-8C48FE9EFD7E}"/>
              </a:ext>
            </a:extLst>
          </p:cNvPr>
          <p:cNvPicPr>
            <a:picLocks noChangeAspect="1"/>
          </p:cNvPicPr>
          <p:nvPr/>
        </p:nvPicPr>
        <p:blipFill rotWithShape="1">
          <a:blip r:embed="rId6">
            <a:clrChange>
              <a:clrFrom>
                <a:srgbClr val="FFFFF1"/>
              </a:clrFrom>
              <a:clrTo>
                <a:srgbClr val="FFFFF1">
                  <a:alpha val="0"/>
                </a:srgbClr>
              </a:clrTo>
            </a:clrChange>
            <a:extLst>
              <a:ext uri="{28A0092B-C50C-407E-A947-70E740481C1C}">
                <a14:useLocalDpi xmlns:a14="http://schemas.microsoft.com/office/drawing/2010/main" val="0"/>
              </a:ext>
            </a:extLst>
          </a:blip>
          <a:srcRect l="36905" t="4166" r="36428" b="5000"/>
          <a:stretch/>
        </p:blipFill>
        <p:spPr bwMode="auto">
          <a:xfrm>
            <a:off x="1655896" y="6049442"/>
            <a:ext cx="603362" cy="586736"/>
          </a:xfrm>
          <a:prstGeom prst="rect">
            <a:avLst/>
          </a:prstGeom>
          <a:noFill/>
          <a:ln>
            <a:noFill/>
          </a:ln>
          <a:extLst>
            <a:ext uri="{53640926-AAD7-44D8-BBD7-CCE9431645EC}">
              <a14:shadowObscured xmlns:a14="http://schemas.microsoft.com/office/drawing/2010/main"/>
            </a:ext>
          </a:extLst>
        </p:spPr>
      </p:pic>
      <p:pic>
        <p:nvPicPr>
          <p:cNvPr id="10" name="Picture 9">
            <a:hlinkClick r:id="rId7"/>
            <a:extLst>
              <a:ext uri="{FF2B5EF4-FFF2-40B4-BE49-F238E27FC236}">
                <a16:creationId xmlns:a16="http://schemas.microsoft.com/office/drawing/2014/main" id="{CA144F64-79E9-FF90-D182-76B3D15BC83B}"/>
              </a:ext>
            </a:extLst>
          </p:cNvPr>
          <p:cNvPicPr>
            <a:picLocks noChangeAspect="1"/>
          </p:cNvPicPr>
          <p:nvPr/>
        </p:nvPicPr>
        <p:blipFill>
          <a:blip r:embed="rId8">
            <a:extLst>
              <a:ext uri="{28A0092B-C50C-407E-A947-70E740481C1C}">
                <a14:useLocalDpi xmlns:a14="http://schemas.microsoft.com/office/drawing/2010/main" val="0"/>
              </a:ext>
            </a:extLst>
          </a:blip>
          <a:srcRect l="3320" r="3320"/>
          <a:stretch/>
        </p:blipFill>
        <p:spPr bwMode="auto">
          <a:xfrm>
            <a:off x="2326330" y="6098782"/>
            <a:ext cx="478734" cy="512776"/>
          </a:xfrm>
          <a:prstGeom prst="ellipse">
            <a:avLst/>
          </a:prstGeom>
          <a:noFill/>
          <a:ln>
            <a:noFill/>
          </a:ln>
          <a:extLst>
            <a:ext uri="{53640926-AAD7-44D8-BBD7-CCE9431645EC}">
              <a14:shadowObscured xmlns:a14="http://schemas.microsoft.com/office/drawing/2010/main"/>
            </a:ext>
          </a:extLst>
        </p:spPr>
      </p:pic>
      <p:sp>
        <p:nvSpPr>
          <p:cNvPr id="15" name="Rectangle: Rounded Corners 14">
            <a:extLst>
              <a:ext uri="{FF2B5EF4-FFF2-40B4-BE49-F238E27FC236}">
                <a16:creationId xmlns:a16="http://schemas.microsoft.com/office/drawing/2014/main" id="{57DCDA51-52FB-FB7D-D1D9-7F5D5FCDFECC}"/>
              </a:ext>
            </a:extLst>
          </p:cNvPr>
          <p:cNvSpPr/>
          <p:nvPr/>
        </p:nvSpPr>
        <p:spPr>
          <a:xfrm>
            <a:off x="7746908" y="1486784"/>
            <a:ext cx="3439288" cy="2285421"/>
          </a:xfrm>
          <a:prstGeom prst="roundRect">
            <a:avLst>
              <a:gd name="adj" fmla="val 11252"/>
            </a:avLst>
          </a:prstGeom>
          <a:solidFill>
            <a:srgbClr val="FF0000">
              <a:alpha val="80000"/>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latin typeface="Arial" panose="020B0604020202020204" pitchFamily="34" charset="0"/>
                <a:cs typeface="Arial" panose="020B0604020202020204" pitchFamily="34" charset="0"/>
              </a:rPr>
              <a:t>Teaching Remembrance resources</a:t>
            </a:r>
            <a:br>
              <a:rPr lang="en-GB" sz="1600" b="1"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Produced by the Royal British Legion, all resources are:</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 Available for key stages 1, 2 &amp; 3 and Youth Groups</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 Made up of lesson plans, bitesize activities and assemblies to support teachers and parents</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 Free and linked to National Curriculum</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 Differentiated to provide both support and challenge</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 Available in Welsh.</a:t>
            </a:r>
            <a:endParaRPr lang="en-GB"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68C78D22-09C5-F058-9B8A-471D5BC27F5F}"/>
              </a:ext>
            </a:extLst>
          </p:cNvPr>
          <p:cNvSpPr/>
          <p:nvPr/>
        </p:nvSpPr>
        <p:spPr>
          <a:xfrm>
            <a:off x="426395" y="3628783"/>
            <a:ext cx="6903443" cy="1035263"/>
          </a:xfrm>
          <a:prstGeom prst="roundRect">
            <a:avLst>
              <a:gd name="adj" fmla="val 18608"/>
            </a:avLst>
          </a:prstGeom>
          <a:solidFill>
            <a:srgbClr val="FF0000">
              <a:alpha val="80000"/>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solidFill>
                  <a:schemeClr val="bg1"/>
                </a:solidFill>
                <a:latin typeface="Arial" panose="020B0604020202020204" pitchFamily="34" charset="0"/>
                <a:ea typeface="Calibri" panose="020F0502020204030204" pitchFamily="34" charset="0"/>
                <a:cs typeface="Arial" panose="020B0604020202020204" pitchFamily="34" charset="0"/>
              </a:rPr>
              <a:t>Army RET Remembrance Live Assembly</a:t>
            </a:r>
            <a:br>
              <a:rPr lang="en-GB" sz="1050" b="1"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GB" sz="1200" b="1" dirty="0">
                <a:solidFill>
                  <a:schemeClr val="bg1"/>
                </a:solidFill>
                <a:latin typeface="Arial" panose="020B0604020202020204" pitchFamily="34" charset="0"/>
                <a:ea typeface="Calibri" panose="020F0502020204030204" pitchFamily="34" charset="0"/>
                <a:cs typeface="Arial" panose="020B0604020202020204" pitchFamily="34" charset="0"/>
              </a:rPr>
              <a:t>09:00-09:30 Friday 8</a:t>
            </a:r>
            <a:r>
              <a:rPr lang="en-GB" sz="1200" b="1" baseline="30000" dirty="0">
                <a:solidFill>
                  <a:schemeClr val="bg1"/>
                </a:solidFill>
                <a:latin typeface="Arial" panose="020B0604020202020204" pitchFamily="34" charset="0"/>
                <a:ea typeface="Calibri" panose="020F0502020204030204" pitchFamily="34" charset="0"/>
                <a:cs typeface="Arial" panose="020B0604020202020204" pitchFamily="34" charset="0"/>
              </a:rPr>
              <a:t>th</a:t>
            </a:r>
            <a:r>
              <a:rPr lang="en-GB" sz="1200" b="1" dirty="0">
                <a:solidFill>
                  <a:schemeClr val="bg1"/>
                </a:solidFill>
                <a:latin typeface="Arial" panose="020B0604020202020204" pitchFamily="34" charset="0"/>
                <a:ea typeface="Calibri" panose="020F0502020204030204" pitchFamily="34" charset="0"/>
                <a:cs typeface="Arial" panose="020B0604020202020204" pitchFamily="34" charset="0"/>
              </a:rPr>
              <a:t> November</a:t>
            </a:r>
            <a:br>
              <a:rPr lang="en-GB" sz="105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GB" sz="1100" dirty="0">
                <a:solidFill>
                  <a:schemeClr val="bg1"/>
                </a:solidFill>
                <a:latin typeface="Arial" panose="020B0604020202020204" pitchFamily="34" charset="0"/>
                <a:ea typeface="Calibri" panose="020F0502020204030204" pitchFamily="34" charset="0"/>
                <a:cs typeface="Arial" panose="020B0604020202020204" pitchFamily="34" charset="0"/>
              </a:rPr>
              <a:t>The Army Regional Engagement Team (RET) from Wales will be delivering a live assembly of Awareness and Remembrance for all schools.</a:t>
            </a:r>
            <a:br>
              <a:rPr lang="en-GB" sz="11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GB" sz="1100" dirty="0">
                <a:solidFill>
                  <a:schemeClr val="bg1"/>
                </a:solidFill>
                <a:latin typeface="Arial" panose="020B0604020202020204" pitchFamily="34" charset="0"/>
                <a:ea typeface="Calibri" panose="020F0502020204030204" pitchFamily="34" charset="0"/>
                <a:cs typeface="Arial" panose="020B0604020202020204" pitchFamily="34" charset="0"/>
              </a:rPr>
              <a:t>The event is open to all year groups and available in English and Welsh.</a:t>
            </a:r>
          </a:p>
        </p:txBody>
      </p:sp>
      <p:grpSp>
        <p:nvGrpSpPr>
          <p:cNvPr id="11" name="Group 10">
            <a:extLst>
              <a:ext uri="{FF2B5EF4-FFF2-40B4-BE49-F238E27FC236}">
                <a16:creationId xmlns:a16="http://schemas.microsoft.com/office/drawing/2014/main" id="{D36C150A-5F44-7755-D153-F86DB5FEAE22}"/>
              </a:ext>
            </a:extLst>
          </p:cNvPr>
          <p:cNvGrpSpPr/>
          <p:nvPr/>
        </p:nvGrpSpPr>
        <p:grpSpPr>
          <a:xfrm rot="3111535">
            <a:off x="11242728" y="1063464"/>
            <a:ext cx="838200" cy="782745"/>
            <a:chOff x="4799462" y="457584"/>
            <a:chExt cx="1603983" cy="1497865"/>
          </a:xfrm>
        </p:grpSpPr>
        <p:sp>
          <p:nvSpPr>
            <p:cNvPr id="12" name="Oval 11">
              <a:extLst>
                <a:ext uri="{FF2B5EF4-FFF2-40B4-BE49-F238E27FC236}">
                  <a16:creationId xmlns:a16="http://schemas.microsoft.com/office/drawing/2014/main" id="{210D6409-F709-5E64-ABB3-937D6A54910D}"/>
                </a:ext>
              </a:extLst>
            </p:cNvPr>
            <p:cNvSpPr/>
            <p:nvPr/>
          </p:nvSpPr>
          <p:spPr>
            <a:xfrm rot="19578179">
              <a:off x="5002936" y="904928"/>
              <a:ext cx="1400509" cy="1050521"/>
            </a:xfrm>
            <a:prstGeom prst="ellipse">
              <a:avLst/>
            </a:prstGeom>
            <a:solidFill>
              <a:srgbClr val="F0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5B1779B-ADB5-7CF1-398C-BF39B8A597E9}"/>
                </a:ext>
              </a:extLst>
            </p:cNvPr>
            <p:cNvSpPr/>
            <p:nvPr/>
          </p:nvSpPr>
          <p:spPr>
            <a:xfrm rot="19578179">
              <a:off x="4799462" y="457584"/>
              <a:ext cx="1129250" cy="840876"/>
            </a:xfrm>
            <a:prstGeom prst="ellipse">
              <a:avLst/>
            </a:prstGeom>
            <a:solidFill>
              <a:srgbClr val="F0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531A30F-178F-4603-2796-336EB7430928}"/>
                </a:ext>
              </a:extLst>
            </p:cNvPr>
            <p:cNvSpPr/>
            <p:nvPr/>
          </p:nvSpPr>
          <p:spPr>
            <a:xfrm>
              <a:off x="5321627" y="905609"/>
              <a:ext cx="408828" cy="4088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Rounded Corners 13">
            <a:extLst>
              <a:ext uri="{FF2B5EF4-FFF2-40B4-BE49-F238E27FC236}">
                <a16:creationId xmlns:a16="http://schemas.microsoft.com/office/drawing/2014/main" id="{254C4C86-C7CE-D238-9A82-E15E37034AA1}"/>
              </a:ext>
            </a:extLst>
          </p:cNvPr>
          <p:cNvSpPr/>
          <p:nvPr/>
        </p:nvSpPr>
        <p:spPr>
          <a:xfrm>
            <a:off x="188861" y="188095"/>
            <a:ext cx="11832810" cy="749398"/>
          </a:xfrm>
          <a:prstGeom prst="roundRect">
            <a:avLst/>
          </a:prstGeom>
          <a:solidFill>
            <a:srgbClr val="FF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4000"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Remembrance 2024</a:t>
            </a:r>
            <a:endParaRPr lang="en-GB" sz="3200" dirty="0">
              <a:effectLst/>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43DC0DEC-22CD-3C15-19F5-673BAFA7F1DD}"/>
              </a:ext>
            </a:extLst>
          </p:cNvPr>
          <p:cNvSpPr/>
          <p:nvPr/>
        </p:nvSpPr>
        <p:spPr>
          <a:xfrm>
            <a:off x="430229" y="2467624"/>
            <a:ext cx="6903442" cy="1087142"/>
          </a:xfrm>
          <a:prstGeom prst="roundRect">
            <a:avLst>
              <a:gd name="adj" fmla="val 16102"/>
            </a:avLst>
          </a:prstGeom>
          <a:solidFill>
            <a:srgbClr val="FF0000">
              <a:alpha val="80000"/>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latin typeface="Arial" panose="020B0604020202020204" pitchFamily="34" charset="0"/>
                <a:cs typeface="Arial" panose="020B0604020202020204" pitchFamily="34" charset="0"/>
              </a:rPr>
              <a:t>Armistice Day</a:t>
            </a:r>
            <a:br>
              <a:rPr lang="en-GB" sz="1400" b="1" dirty="0">
                <a:latin typeface="Arial" panose="020B0604020202020204" pitchFamily="34" charset="0"/>
                <a:cs typeface="Arial" panose="020B0604020202020204" pitchFamily="34" charset="0"/>
              </a:rPr>
            </a:br>
            <a:r>
              <a:rPr lang="en-GB" sz="1200" b="1" dirty="0">
                <a:latin typeface="Arial" panose="020B0604020202020204" pitchFamily="34" charset="0"/>
                <a:cs typeface="Arial" panose="020B0604020202020204" pitchFamily="34" charset="0"/>
              </a:rPr>
              <a:t>11th November</a:t>
            </a:r>
            <a:br>
              <a:rPr lang="en-GB" sz="12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GB" sz="1100" dirty="0">
                <a:solidFill>
                  <a:schemeClr val="bg1"/>
                </a:solidFill>
                <a:latin typeface="Arial" panose="020B0604020202020204" pitchFamily="34" charset="0"/>
                <a:ea typeface="Calibri" panose="020F0502020204030204" pitchFamily="34" charset="0"/>
                <a:cs typeface="Arial" panose="020B0604020202020204" pitchFamily="34" charset="0"/>
              </a:rPr>
              <a:t>The Armistice, an agreement to end the fighting of the First World War as a prelude to peace negotiations, began at 11am on 11 November 1918.</a:t>
            </a:r>
            <a:br>
              <a:rPr lang="en-GB" sz="11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GB" sz="1100" dirty="0">
                <a:solidFill>
                  <a:schemeClr val="bg1"/>
                </a:solidFill>
                <a:latin typeface="Arial" panose="020B0604020202020204" pitchFamily="34" charset="0"/>
                <a:ea typeface="Calibri" panose="020F0502020204030204" pitchFamily="34" charset="0"/>
                <a:cs typeface="Arial" panose="020B0604020202020204" pitchFamily="34" charset="0"/>
              </a:rPr>
              <a:t>We mark Armistice Day around the UK with a 2-minute silence at 11am on the 11th day of the 11th month.</a:t>
            </a:r>
            <a:endParaRPr lang="en-GB" sz="11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69C5F20-63B2-0DD3-74FB-C8641B2209B8}"/>
              </a:ext>
            </a:extLst>
          </p:cNvPr>
          <p:cNvGrpSpPr/>
          <p:nvPr/>
        </p:nvGrpSpPr>
        <p:grpSpPr>
          <a:xfrm>
            <a:off x="6320576" y="1036069"/>
            <a:ext cx="1060243" cy="990098"/>
            <a:chOff x="4799462" y="457584"/>
            <a:chExt cx="1603983" cy="1497865"/>
          </a:xfrm>
        </p:grpSpPr>
        <p:sp>
          <p:nvSpPr>
            <p:cNvPr id="4" name="Oval 3">
              <a:extLst>
                <a:ext uri="{FF2B5EF4-FFF2-40B4-BE49-F238E27FC236}">
                  <a16:creationId xmlns:a16="http://schemas.microsoft.com/office/drawing/2014/main" id="{9EE8532D-58A3-CE69-6EC3-C7A0BE49CF62}"/>
                </a:ext>
              </a:extLst>
            </p:cNvPr>
            <p:cNvSpPr/>
            <p:nvPr/>
          </p:nvSpPr>
          <p:spPr>
            <a:xfrm rot="19578179">
              <a:off x="5002936" y="904928"/>
              <a:ext cx="1400509" cy="1050521"/>
            </a:xfrm>
            <a:prstGeom prst="ellipse">
              <a:avLst/>
            </a:prstGeom>
            <a:solidFill>
              <a:srgbClr val="F0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9C51E90-317E-D33B-66C8-EB5CC4208EE3}"/>
                </a:ext>
              </a:extLst>
            </p:cNvPr>
            <p:cNvSpPr/>
            <p:nvPr/>
          </p:nvSpPr>
          <p:spPr>
            <a:xfrm rot="19578179">
              <a:off x="4799462" y="457584"/>
              <a:ext cx="1129250" cy="840876"/>
            </a:xfrm>
            <a:prstGeom prst="ellipse">
              <a:avLst/>
            </a:prstGeom>
            <a:solidFill>
              <a:srgbClr val="F0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E32EECE-D16B-FCAA-12DE-48081A3F5097}"/>
                </a:ext>
              </a:extLst>
            </p:cNvPr>
            <p:cNvSpPr/>
            <p:nvPr/>
          </p:nvSpPr>
          <p:spPr>
            <a:xfrm>
              <a:off x="5321627" y="905609"/>
              <a:ext cx="408828" cy="4088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Rounded Corners 20">
            <a:extLst>
              <a:ext uri="{FF2B5EF4-FFF2-40B4-BE49-F238E27FC236}">
                <a16:creationId xmlns:a16="http://schemas.microsoft.com/office/drawing/2014/main" id="{3DA3CB48-AC0C-66E0-B8B3-AF6747F525A4}"/>
              </a:ext>
            </a:extLst>
          </p:cNvPr>
          <p:cNvSpPr/>
          <p:nvPr/>
        </p:nvSpPr>
        <p:spPr>
          <a:xfrm>
            <a:off x="252260" y="1025101"/>
            <a:ext cx="2741285" cy="377984"/>
          </a:xfrm>
          <a:prstGeom prst="roundRect">
            <a:avLst>
              <a:gd name="adj" fmla="val 187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2000"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Events</a:t>
            </a:r>
            <a:endParaRPr lang="en-GB" sz="1600" dirty="0">
              <a:effectLst/>
              <a:ea typeface="Calibri" panose="020F050202020403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9A021B13-BAF3-2B08-C5AF-302F44B123F0}"/>
              </a:ext>
            </a:extLst>
          </p:cNvPr>
          <p:cNvSpPr/>
          <p:nvPr/>
        </p:nvSpPr>
        <p:spPr>
          <a:xfrm>
            <a:off x="7407019" y="1019567"/>
            <a:ext cx="2741285" cy="377984"/>
          </a:xfrm>
          <a:prstGeom prst="roundRect">
            <a:avLst>
              <a:gd name="adj" fmla="val 187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2000"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Resources</a:t>
            </a:r>
            <a:endParaRPr lang="en-GB" sz="1600" dirty="0">
              <a:effectLst/>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6CEFC7DD-5CC4-A9B1-2D5C-A77C2AC63A50}"/>
              </a:ext>
            </a:extLst>
          </p:cNvPr>
          <p:cNvSpPr/>
          <p:nvPr/>
        </p:nvSpPr>
        <p:spPr>
          <a:xfrm>
            <a:off x="447018" y="4746248"/>
            <a:ext cx="6882820" cy="1068324"/>
          </a:xfrm>
          <a:prstGeom prst="roundRect">
            <a:avLst>
              <a:gd name="adj" fmla="val 18608"/>
            </a:avLst>
          </a:prstGeom>
          <a:solidFill>
            <a:srgbClr val="FF0000">
              <a:alpha val="80000"/>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solidFill>
                  <a:schemeClr val="bg1"/>
                </a:solidFill>
                <a:latin typeface="Arial" panose="020B0604020202020204" pitchFamily="34" charset="0"/>
                <a:ea typeface="Calibri" panose="020F0502020204030204" pitchFamily="34" charset="0"/>
                <a:cs typeface="Arial" panose="020B0604020202020204" pitchFamily="34" charset="0"/>
              </a:rPr>
              <a:t>RBL Remembrance Live Assembly</a:t>
            </a:r>
            <a:br>
              <a:rPr lang="en-GB" sz="1050" b="1"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GB" sz="1200" b="1" dirty="0">
                <a:solidFill>
                  <a:schemeClr val="bg1"/>
                </a:solidFill>
                <a:latin typeface="Arial" panose="020B0604020202020204" pitchFamily="34" charset="0"/>
                <a:ea typeface="Calibri" panose="020F0502020204030204" pitchFamily="34" charset="0"/>
                <a:cs typeface="Arial" panose="020B0604020202020204" pitchFamily="34" charset="0"/>
              </a:rPr>
              <a:t>Monday 11</a:t>
            </a:r>
            <a:r>
              <a:rPr lang="en-GB" sz="1200" b="1" baseline="30000" dirty="0">
                <a:solidFill>
                  <a:schemeClr val="bg1"/>
                </a:solidFill>
                <a:latin typeface="Arial" panose="020B0604020202020204" pitchFamily="34" charset="0"/>
                <a:ea typeface="Calibri" panose="020F0502020204030204" pitchFamily="34" charset="0"/>
                <a:cs typeface="Arial" panose="020B0604020202020204" pitchFamily="34" charset="0"/>
              </a:rPr>
              <a:t>th</a:t>
            </a:r>
            <a:r>
              <a:rPr lang="en-GB" sz="1200" b="1" dirty="0">
                <a:solidFill>
                  <a:schemeClr val="bg1"/>
                </a:solidFill>
                <a:latin typeface="Arial" panose="020B0604020202020204" pitchFamily="34" charset="0"/>
                <a:ea typeface="Calibri" panose="020F0502020204030204" pitchFamily="34" charset="0"/>
                <a:cs typeface="Arial" panose="020B0604020202020204" pitchFamily="34" charset="0"/>
              </a:rPr>
              <a:t> November</a:t>
            </a:r>
            <a:br>
              <a:rPr lang="en-GB" sz="105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GB" sz="1100" dirty="0">
                <a:solidFill>
                  <a:schemeClr val="bg1"/>
                </a:solidFill>
                <a:latin typeface="Arial" panose="020B0604020202020204" pitchFamily="34" charset="0"/>
                <a:ea typeface="Calibri" panose="020F0502020204030204" pitchFamily="34" charset="0"/>
                <a:cs typeface="Arial" panose="020B0604020202020204" pitchFamily="34" charset="0"/>
              </a:rPr>
              <a:t>The Royal British Legion will host a live-streamed online assembly for ages 9 to 14 (years 5, 6, 7, 8 and 9). This event will bring together art, music, poetry, veteran interviews and more to create a unique, interactive, live-streamed experience helping students understand who, why and how we remember. </a:t>
            </a:r>
            <a:endParaRPr lang="en-GB" sz="105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E0A599D1-137C-5AD9-D354-17B6B0EAE36D}"/>
              </a:ext>
            </a:extLst>
          </p:cNvPr>
          <p:cNvSpPr/>
          <p:nvPr/>
        </p:nvSpPr>
        <p:spPr>
          <a:xfrm>
            <a:off x="7752801" y="3857867"/>
            <a:ext cx="4140193" cy="830258"/>
          </a:xfrm>
          <a:prstGeom prst="roundRect">
            <a:avLst>
              <a:gd name="adj" fmla="val 16102"/>
            </a:avLst>
          </a:prstGeom>
          <a:solidFill>
            <a:srgbClr val="FF0000">
              <a:alpha val="80000"/>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latin typeface="Arial" panose="020B0604020202020204" pitchFamily="34" charset="0"/>
                <a:cs typeface="Arial" panose="020B0604020202020204" pitchFamily="34" charset="0"/>
              </a:rPr>
              <a:t>Poppy Scotland</a:t>
            </a:r>
            <a:br>
              <a:rPr lang="en-GB" sz="1400" b="1"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Poppy Scotland provide a range of FREE learning resources highlighting the importance of remembrance, veterans and the poppy.</a:t>
            </a: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EA285975-F617-89CA-8319-7A829D10CD6B}"/>
              </a:ext>
            </a:extLst>
          </p:cNvPr>
          <p:cNvSpPr/>
          <p:nvPr/>
        </p:nvSpPr>
        <p:spPr>
          <a:xfrm>
            <a:off x="7746908" y="4792368"/>
            <a:ext cx="4140193" cy="963410"/>
          </a:xfrm>
          <a:prstGeom prst="roundRect">
            <a:avLst>
              <a:gd name="adj" fmla="val 16102"/>
            </a:avLst>
          </a:prstGeom>
          <a:solidFill>
            <a:srgbClr val="FF0000">
              <a:alpha val="80000"/>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b="1" dirty="0">
                <a:latin typeface="Arial" panose="020B0604020202020204" pitchFamily="34" charset="0"/>
                <a:cs typeface="Arial" panose="020B0604020202020204" pitchFamily="34" charset="0"/>
              </a:rPr>
              <a:t>BBC</a:t>
            </a:r>
            <a:br>
              <a:rPr lang="en-GB" sz="1400" b="1"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The BBC have free teaching resources for Primary and Secondary aged pupils. CBeebies also have an alternative video for the 2-minute silence for young children.</a:t>
            </a: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2700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0DCE57F-D138-4287-BA0F-0988DE3DF9C4}"/>
              </a:ext>
            </a:extLst>
          </p:cNvPr>
          <p:cNvSpPr/>
          <p:nvPr/>
        </p:nvSpPr>
        <p:spPr>
          <a:xfrm>
            <a:off x="1525087" y="4561663"/>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3808B871-28C2-4F41-8A94-30FDFA2CCDC2}"/>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3B568991-06B2-4A29-89C0-B85FA5B56671}"/>
              </a:ext>
            </a:extLst>
          </p:cNvPr>
          <p:cNvSpPr/>
          <p:nvPr/>
        </p:nvSpPr>
        <p:spPr>
          <a:xfrm>
            <a:off x="610438" y="6311099"/>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B29A3831-2402-46F3-B431-3CFF58FBAB0B}"/>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5D75B6DA-89F4-427D-BFF0-EC86A6F50B84}"/>
              </a:ext>
            </a:extLst>
          </p:cNvPr>
          <p:cNvSpPr/>
          <p:nvPr/>
        </p:nvSpPr>
        <p:spPr>
          <a:xfrm>
            <a:off x="3942854" y="6141712"/>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2CCEC7DB-A36D-4F2C-84AF-D2FE79BF11BD}"/>
              </a:ext>
            </a:extLst>
          </p:cNvPr>
          <p:cNvSpPr/>
          <p:nvPr/>
        </p:nvSpPr>
        <p:spPr>
          <a:xfrm>
            <a:off x="3151242" y="6200696"/>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426EB3E-94D7-4189-BEE3-62C26D3C1C18}"/>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3E8AD7BA-AE9B-42A9-AED8-B790D2C4D86C}"/>
              </a:ext>
            </a:extLst>
          </p:cNvPr>
          <p:cNvSpPr/>
          <p:nvPr/>
        </p:nvSpPr>
        <p:spPr>
          <a:xfrm>
            <a:off x="6427648" y="5730127"/>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5EA70C54-55D8-4090-A0F9-A3532B56CE2A}"/>
              </a:ext>
            </a:extLst>
          </p:cNvPr>
          <p:cNvSpPr/>
          <p:nvPr/>
        </p:nvSpPr>
        <p:spPr>
          <a:xfrm>
            <a:off x="6131518" y="6203553"/>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B156DC02-4062-4A88-9A92-76C540CCE057}"/>
              </a:ext>
            </a:extLst>
          </p:cNvPr>
          <p:cNvSpPr/>
          <p:nvPr/>
        </p:nvSpPr>
        <p:spPr>
          <a:xfrm>
            <a:off x="6482786" y="4729854"/>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05C11C62-81B3-4BBC-88A2-589F6A1958B2}"/>
              </a:ext>
            </a:extLst>
          </p:cNvPr>
          <p:cNvSpPr/>
          <p:nvPr/>
        </p:nvSpPr>
        <p:spPr>
          <a:xfrm>
            <a:off x="7390300" y="5882153"/>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75C98575-01A8-45AE-97C8-1793332BFBF4}"/>
              </a:ext>
            </a:extLst>
          </p:cNvPr>
          <p:cNvSpPr/>
          <p:nvPr/>
        </p:nvSpPr>
        <p:spPr>
          <a:xfrm>
            <a:off x="782670" y="5239844"/>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661D957B-834C-4947-AD81-44226C19C39D}"/>
              </a:ext>
            </a:extLst>
          </p:cNvPr>
          <p:cNvSpPr/>
          <p:nvPr/>
        </p:nvSpPr>
        <p:spPr>
          <a:xfrm>
            <a:off x="2163762" y="535037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75A5741C-616B-4461-ABB6-F95614C00555}"/>
              </a:ext>
            </a:extLst>
          </p:cNvPr>
          <p:cNvSpPr/>
          <p:nvPr/>
        </p:nvSpPr>
        <p:spPr>
          <a:xfrm>
            <a:off x="7372156" y="504362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E121E9A4-D032-4E69-B74A-4F498B762546}"/>
              </a:ext>
            </a:extLst>
          </p:cNvPr>
          <p:cNvSpPr/>
          <p:nvPr/>
        </p:nvSpPr>
        <p:spPr>
          <a:xfrm>
            <a:off x="8347075" y="5284437"/>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6DB54578-38A9-4BF7-A214-9D2019BDD231}"/>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7B4A19D5-791D-45DD-A70B-EDF5157C644C}"/>
              </a:ext>
            </a:extLst>
          </p:cNvPr>
          <p:cNvSpPr/>
          <p:nvPr/>
        </p:nvSpPr>
        <p:spPr>
          <a:xfrm>
            <a:off x="8334241" y="6175854"/>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C711D346-16A0-403C-B279-729BFC7A8FB5}"/>
              </a:ext>
            </a:extLst>
          </p:cNvPr>
          <p:cNvSpPr/>
          <p:nvPr/>
        </p:nvSpPr>
        <p:spPr>
          <a:xfrm>
            <a:off x="387451" y="420666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4" name="Picture 33">
            <a:hlinkClick r:id="rId3"/>
            <a:extLst>
              <a:ext uri="{FF2B5EF4-FFF2-40B4-BE49-F238E27FC236}">
                <a16:creationId xmlns:a16="http://schemas.microsoft.com/office/drawing/2014/main" id="{EF1747F2-3481-45BB-AA6B-1C5A10B82D77}"/>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sp>
        <p:nvSpPr>
          <p:cNvPr id="42" name="Rectangle: Rounded Corners 41">
            <a:extLst>
              <a:ext uri="{FF2B5EF4-FFF2-40B4-BE49-F238E27FC236}">
                <a16:creationId xmlns:a16="http://schemas.microsoft.com/office/drawing/2014/main" id="{4E02509A-7A40-4E1A-B479-DAAC2C30016D}"/>
              </a:ext>
            </a:extLst>
          </p:cNvPr>
          <p:cNvSpPr/>
          <p:nvPr/>
        </p:nvSpPr>
        <p:spPr>
          <a:xfrm>
            <a:off x="662391" y="304192"/>
            <a:ext cx="10867218" cy="900000"/>
          </a:xfrm>
          <a:prstGeom prst="roundRect">
            <a:avLst/>
          </a:prstGeom>
          <a:solidFill>
            <a:srgbClr val="91D553"/>
          </a:solidFill>
          <a:ln>
            <a:solidFill>
              <a:srgbClr val="91D55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Arial Rounded MT Bold" panose="020F0704030504030204" pitchFamily="34" charset="0"/>
                <a:ea typeface="Tahoma" panose="020B0604030504040204" pitchFamily="34" charset="0"/>
                <a:cs typeface="Tahoma" panose="020B0604030504040204" pitchFamily="34" charset="0"/>
              </a:rPr>
              <a:t>SSCE Cymru journal</a:t>
            </a:r>
          </a:p>
        </p:txBody>
      </p:sp>
      <p:sp>
        <p:nvSpPr>
          <p:cNvPr id="32" name="Oval 31">
            <a:extLst>
              <a:ext uri="{FF2B5EF4-FFF2-40B4-BE49-F238E27FC236}">
                <a16:creationId xmlns:a16="http://schemas.microsoft.com/office/drawing/2014/main" id="{01AD09C7-8F32-489B-B3A0-7889459584B3}"/>
              </a:ext>
            </a:extLst>
          </p:cNvPr>
          <p:cNvSpPr/>
          <p:nvPr/>
        </p:nvSpPr>
        <p:spPr>
          <a:xfrm>
            <a:off x="1953712" y="5980261"/>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Logo&#10;&#10;Description automatically generated">
            <a:extLst>
              <a:ext uri="{FF2B5EF4-FFF2-40B4-BE49-F238E27FC236}">
                <a16:creationId xmlns:a16="http://schemas.microsoft.com/office/drawing/2014/main" id="{23590362-C667-4BB2-D8B2-78E0594A78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
        <p:nvSpPr>
          <p:cNvPr id="5" name="Oval 4">
            <a:hlinkClick r:id="rId6"/>
            <a:extLst>
              <a:ext uri="{FF2B5EF4-FFF2-40B4-BE49-F238E27FC236}">
                <a16:creationId xmlns:a16="http://schemas.microsoft.com/office/drawing/2014/main" id="{885E9D49-F7BD-34C4-873A-0D27CBD0DC7B}"/>
              </a:ext>
            </a:extLst>
          </p:cNvPr>
          <p:cNvSpPr/>
          <p:nvPr/>
        </p:nvSpPr>
        <p:spPr>
          <a:xfrm>
            <a:off x="10644248" y="137293"/>
            <a:ext cx="1286220" cy="1271629"/>
          </a:xfrm>
          <a:prstGeom prst="ellipse">
            <a:avLst/>
          </a:prstGeom>
          <a:solidFill>
            <a:srgbClr val="D4EEBC"/>
          </a:solidFill>
          <a:ln w="28575">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dirty="0">
                <a:solidFill>
                  <a:srgbClr val="000000"/>
                </a:solidFill>
                <a:latin typeface="Arial" panose="020B0604020202020204" pitchFamily="34" charset="0"/>
                <a:cs typeface="Arial" panose="020B0604020202020204" pitchFamily="34" charset="0"/>
                <a:hlinkClick r:id="rId6"/>
              </a:rPr>
              <a:t>Further information here</a:t>
            </a:r>
            <a:endParaRPr lang="en-GB" sz="12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95E5092-E3DD-E323-3DC2-9ABBB296D023}"/>
              </a:ext>
            </a:extLst>
          </p:cNvPr>
          <p:cNvPicPr>
            <a:picLocks noChangeAspect="1"/>
          </p:cNvPicPr>
          <p:nvPr/>
        </p:nvPicPr>
        <p:blipFill rotWithShape="1">
          <a:blip r:embed="rId7"/>
          <a:srcRect b="88446"/>
          <a:stretch/>
        </p:blipFill>
        <p:spPr>
          <a:xfrm>
            <a:off x="2033781" y="1316388"/>
            <a:ext cx="8326365" cy="530474"/>
          </a:xfrm>
          <a:prstGeom prst="rect">
            <a:avLst/>
          </a:prstGeom>
        </p:spPr>
      </p:pic>
      <p:pic>
        <p:nvPicPr>
          <p:cNvPr id="7" name="Picture 6">
            <a:extLst>
              <a:ext uri="{FF2B5EF4-FFF2-40B4-BE49-F238E27FC236}">
                <a16:creationId xmlns:a16="http://schemas.microsoft.com/office/drawing/2014/main" id="{62B58461-0616-4B72-E7BA-43A356B7A8E3}"/>
              </a:ext>
            </a:extLst>
          </p:cNvPr>
          <p:cNvPicPr>
            <a:picLocks noChangeAspect="1"/>
          </p:cNvPicPr>
          <p:nvPr/>
        </p:nvPicPr>
        <p:blipFill rotWithShape="1">
          <a:blip r:embed="rId8"/>
          <a:srcRect r="50000"/>
          <a:stretch/>
        </p:blipFill>
        <p:spPr>
          <a:xfrm>
            <a:off x="193329" y="1242466"/>
            <a:ext cx="2860596" cy="2876965"/>
          </a:xfrm>
          <a:prstGeom prst="rect">
            <a:avLst/>
          </a:prstGeom>
        </p:spPr>
      </p:pic>
      <p:pic>
        <p:nvPicPr>
          <p:cNvPr id="33" name="Picture 32">
            <a:extLst>
              <a:ext uri="{FF2B5EF4-FFF2-40B4-BE49-F238E27FC236}">
                <a16:creationId xmlns:a16="http://schemas.microsoft.com/office/drawing/2014/main" id="{1A6B6166-727D-AEBC-7C50-2E39FC8056E7}"/>
              </a:ext>
            </a:extLst>
          </p:cNvPr>
          <p:cNvPicPr>
            <a:picLocks noChangeAspect="1"/>
          </p:cNvPicPr>
          <p:nvPr/>
        </p:nvPicPr>
        <p:blipFill rotWithShape="1">
          <a:blip r:embed="rId8"/>
          <a:srcRect l="49465"/>
          <a:stretch/>
        </p:blipFill>
        <p:spPr>
          <a:xfrm>
            <a:off x="3020164" y="2979502"/>
            <a:ext cx="3025848" cy="3010949"/>
          </a:xfrm>
          <a:prstGeom prst="rect">
            <a:avLst/>
          </a:prstGeom>
        </p:spPr>
      </p:pic>
      <p:pic>
        <p:nvPicPr>
          <p:cNvPr id="36" name="Picture 35">
            <a:extLst>
              <a:ext uri="{FF2B5EF4-FFF2-40B4-BE49-F238E27FC236}">
                <a16:creationId xmlns:a16="http://schemas.microsoft.com/office/drawing/2014/main" id="{1199F0EC-0016-AFC4-6BC7-4270B1DBFF84}"/>
              </a:ext>
            </a:extLst>
          </p:cNvPr>
          <p:cNvPicPr>
            <a:picLocks noChangeAspect="1"/>
          </p:cNvPicPr>
          <p:nvPr/>
        </p:nvPicPr>
        <p:blipFill>
          <a:blip r:embed="rId9"/>
          <a:stretch>
            <a:fillRect/>
          </a:stretch>
        </p:blipFill>
        <p:spPr>
          <a:xfrm>
            <a:off x="9032384" y="2979501"/>
            <a:ext cx="3001132" cy="3079649"/>
          </a:xfrm>
          <a:prstGeom prst="rect">
            <a:avLst/>
          </a:prstGeom>
        </p:spPr>
      </p:pic>
      <p:pic>
        <p:nvPicPr>
          <p:cNvPr id="38" name="Picture 37">
            <a:extLst>
              <a:ext uri="{FF2B5EF4-FFF2-40B4-BE49-F238E27FC236}">
                <a16:creationId xmlns:a16="http://schemas.microsoft.com/office/drawing/2014/main" id="{F01F15C3-D326-7450-8185-E40A97091BD6}"/>
              </a:ext>
            </a:extLst>
          </p:cNvPr>
          <p:cNvPicPr>
            <a:picLocks noChangeAspect="1"/>
          </p:cNvPicPr>
          <p:nvPr/>
        </p:nvPicPr>
        <p:blipFill>
          <a:blip r:embed="rId10"/>
          <a:stretch>
            <a:fillRect/>
          </a:stretch>
        </p:blipFill>
        <p:spPr>
          <a:xfrm>
            <a:off x="6123431" y="1731578"/>
            <a:ext cx="2815579" cy="2876965"/>
          </a:xfrm>
          <a:prstGeom prst="rect">
            <a:avLst/>
          </a:prstGeom>
        </p:spPr>
      </p:pic>
    </p:spTree>
    <p:extLst>
      <p:ext uri="{BB962C8B-B14F-4D97-AF65-F5344CB8AC3E}">
        <p14:creationId xmlns:p14="http://schemas.microsoft.com/office/powerpoint/2010/main" val="2031464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8B47E72-5832-B123-CF4D-EDC5BD0983F1}"/>
              </a:ext>
            </a:extLst>
          </p:cNvPr>
          <p:cNvSpPr/>
          <p:nvPr/>
        </p:nvSpPr>
        <p:spPr>
          <a:xfrm>
            <a:off x="1260492" y="3716925"/>
            <a:ext cx="10112358" cy="1722558"/>
          </a:xfrm>
          <a:custGeom>
            <a:avLst/>
            <a:gdLst>
              <a:gd name="connsiteX0" fmla="*/ 0 w 10112358"/>
              <a:gd name="connsiteY0" fmla="*/ 0 h 1722558"/>
              <a:gd name="connsiteX1" fmla="*/ 10112358 w 10112358"/>
              <a:gd name="connsiteY1" fmla="*/ 0 h 1722558"/>
              <a:gd name="connsiteX2" fmla="*/ 10112358 w 10112358"/>
              <a:gd name="connsiteY2" fmla="*/ 1722558 h 1722558"/>
              <a:gd name="connsiteX3" fmla="*/ 0 w 10112358"/>
              <a:gd name="connsiteY3" fmla="*/ 1722558 h 1722558"/>
              <a:gd name="connsiteX4" fmla="*/ 0 w 10112358"/>
              <a:gd name="connsiteY4" fmla="*/ 0 h 172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2358" h="1722558" extrusionOk="0">
                <a:moveTo>
                  <a:pt x="0" y="0"/>
                </a:moveTo>
                <a:cubicBezTo>
                  <a:pt x="1568410" y="63597"/>
                  <a:pt x="7182984" y="-37168"/>
                  <a:pt x="10112358" y="0"/>
                </a:cubicBezTo>
                <a:cubicBezTo>
                  <a:pt x="10229551" y="309633"/>
                  <a:pt x="10027243" y="979330"/>
                  <a:pt x="10112358" y="1722558"/>
                </a:cubicBezTo>
                <a:cubicBezTo>
                  <a:pt x="5708703" y="1659648"/>
                  <a:pt x="2123306" y="1765277"/>
                  <a:pt x="0" y="1722558"/>
                </a:cubicBezTo>
                <a:cubicBezTo>
                  <a:pt x="-82016" y="1068190"/>
                  <a:pt x="112724" y="376576"/>
                  <a:pt x="0" y="0"/>
                </a:cubicBezTo>
                <a:close/>
              </a:path>
            </a:pathLst>
          </a:custGeom>
          <a:noFill/>
          <a:ln w="28575">
            <a:solidFill>
              <a:srgbClr val="5DAEFF"/>
            </a:solidFill>
            <a:extLst>
              <a:ext uri="{C807C97D-BFC1-408E-A445-0C87EB9F89A2}">
                <ask:lineSketchStyleProps xmlns:ask="http://schemas.microsoft.com/office/drawing/2018/sketchyshapes" sd="20374136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216000" tIns="180000" rIns="91440" bIns="45720" rtlCol="0" anchor="ctr"/>
          <a:lstStyle/>
          <a:p>
            <a:pPr>
              <a:lnSpc>
                <a:spcPct val="107000"/>
              </a:lnSpc>
              <a:spcAft>
                <a:spcPts val="80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Schools and local authorities (LAs) in Wales can apply for funding throughout the year, to deliver projects specific to supporting Service children in education, linked to the curriculum in Wales.</a:t>
            </a:r>
          </a:p>
          <a:p>
            <a:pPr>
              <a:lnSpc>
                <a:spcPct val="107000"/>
              </a:lnSpc>
              <a:spcAft>
                <a:spcPts val="800"/>
              </a:spcAft>
            </a:pPr>
            <a:endPar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D451B21-E5A8-4C24-9EF0-05E7D90690C0}"/>
              </a:ext>
            </a:extLst>
          </p:cNvPr>
          <p:cNvSpPr/>
          <p:nvPr/>
        </p:nvSpPr>
        <p:spPr>
          <a:xfrm>
            <a:off x="491489" y="303301"/>
            <a:ext cx="11176635" cy="900000"/>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Arial Rounded MT Bold" panose="020F0704030504030204" pitchFamily="34" charset="0"/>
                <a:ea typeface="Tahoma" panose="020B0604030504040204" pitchFamily="34" charset="0"/>
                <a:cs typeface="Tahoma" panose="020B0604030504040204" pitchFamily="34" charset="0"/>
              </a:rPr>
              <a:t>Welsh Government funding</a:t>
            </a:r>
          </a:p>
        </p:txBody>
      </p:sp>
      <p:sp>
        <p:nvSpPr>
          <p:cNvPr id="27" name="Rectangle 26">
            <a:extLst>
              <a:ext uri="{FF2B5EF4-FFF2-40B4-BE49-F238E27FC236}">
                <a16:creationId xmlns:a16="http://schemas.microsoft.com/office/drawing/2014/main" id="{8A1BF1E8-D79C-4536-BB64-AA5E109EE182}"/>
              </a:ext>
            </a:extLst>
          </p:cNvPr>
          <p:cNvSpPr/>
          <p:nvPr/>
        </p:nvSpPr>
        <p:spPr>
          <a:xfrm>
            <a:off x="1260492" y="1720861"/>
            <a:ext cx="10112358" cy="1420214"/>
          </a:xfrm>
          <a:custGeom>
            <a:avLst/>
            <a:gdLst>
              <a:gd name="connsiteX0" fmla="*/ 0 w 10112358"/>
              <a:gd name="connsiteY0" fmla="*/ 0 h 1420214"/>
              <a:gd name="connsiteX1" fmla="*/ 10112358 w 10112358"/>
              <a:gd name="connsiteY1" fmla="*/ 0 h 1420214"/>
              <a:gd name="connsiteX2" fmla="*/ 10112358 w 10112358"/>
              <a:gd name="connsiteY2" fmla="*/ 1420214 h 1420214"/>
              <a:gd name="connsiteX3" fmla="*/ 0 w 10112358"/>
              <a:gd name="connsiteY3" fmla="*/ 1420214 h 1420214"/>
              <a:gd name="connsiteX4" fmla="*/ 0 w 10112358"/>
              <a:gd name="connsiteY4" fmla="*/ 0 h 14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2358" h="1420214" extrusionOk="0">
                <a:moveTo>
                  <a:pt x="0" y="0"/>
                </a:moveTo>
                <a:cubicBezTo>
                  <a:pt x="1568410" y="63597"/>
                  <a:pt x="7182984" y="-37168"/>
                  <a:pt x="10112358" y="0"/>
                </a:cubicBezTo>
                <a:cubicBezTo>
                  <a:pt x="10143289" y="588640"/>
                  <a:pt x="10168307" y="1013686"/>
                  <a:pt x="10112358" y="1420214"/>
                </a:cubicBezTo>
                <a:cubicBezTo>
                  <a:pt x="5708703" y="1357304"/>
                  <a:pt x="2123306" y="1462933"/>
                  <a:pt x="0" y="1420214"/>
                </a:cubicBezTo>
                <a:cubicBezTo>
                  <a:pt x="-47141" y="974470"/>
                  <a:pt x="-55344" y="422320"/>
                  <a:pt x="0" y="0"/>
                </a:cubicBezTo>
                <a:close/>
              </a:path>
            </a:pathLst>
          </a:custGeom>
          <a:noFill/>
          <a:ln w="28575">
            <a:solidFill>
              <a:srgbClr val="91D553"/>
            </a:solidFill>
            <a:extLst>
              <a:ext uri="{C807C97D-BFC1-408E-A445-0C87EB9F89A2}">
                <ask:lineSketchStyleProps xmlns:ask="http://schemas.microsoft.com/office/drawing/2018/sketchyshapes" sd="20374136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216000" tIns="180000" rIns="91440" bIns="45720" rtlCol="0" anchor="ctr"/>
          <a:lstStyle/>
          <a:p>
            <a:pPr marL="285750" indent="-285750">
              <a:buFontTx/>
              <a:buChar char="-"/>
            </a:pPr>
            <a:r>
              <a:rPr lang="en-GB" sz="1400" dirty="0">
                <a:solidFill>
                  <a:srgbClr val="000000"/>
                </a:solidFill>
                <a:effectLst/>
                <a:latin typeface="Arial" panose="020B0604020202020204" pitchFamily="34" charset="0"/>
                <a:ea typeface="Calibri" panose="020F0502020204030204" pitchFamily="34" charset="0"/>
              </a:rPr>
              <a:t>The Welsh Government Education Directorate have funded the </a:t>
            </a:r>
            <a:r>
              <a:rPr lang="en-GB" sz="1400" dirty="0">
                <a:solidFill>
                  <a:srgbClr val="000000"/>
                </a:solidFill>
                <a:latin typeface="Arial" panose="020B0604020202020204" pitchFamily="34" charset="0"/>
                <a:ea typeface="Calibri" panose="020F0502020204030204" pitchFamily="34" charset="0"/>
              </a:rPr>
              <a:t>core</a:t>
            </a:r>
            <a:r>
              <a:rPr lang="en-GB" sz="1400" dirty="0">
                <a:solidFill>
                  <a:srgbClr val="000000"/>
                </a:solidFill>
                <a:effectLst/>
                <a:latin typeface="Arial" panose="020B0604020202020204" pitchFamily="34" charset="0"/>
                <a:ea typeface="Calibri" panose="020F0502020204030204" pitchFamily="34" charset="0"/>
              </a:rPr>
              <a:t> SSCE Cymru team (Programme Manager and Participation Lead Officer)</a:t>
            </a:r>
          </a:p>
          <a:p>
            <a:pPr marL="285750" indent="-285750">
              <a:buFontTx/>
              <a:buChar char="-"/>
            </a:pPr>
            <a:r>
              <a:rPr lang="en-GB" sz="1400" dirty="0">
                <a:solidFill>
                  <a:srgbClr val="000000"/>
                </a:solidFill>
                <a:effectLst/>
                <a:latin typeface="Arial" panose="020B0604020202020204" pitchFamily="34" charset="0"/>
                <a:ea typeface="Calibri" panose="020F0502020204030204" pitchFamily="34" charset="0"/>
              </a:rPr>
              <a:t>SSCE Cymru will continue to administer a grant scheme – the </a:t>
            </a:r>
            <a:r>
              <a:rPr lang="en-GB" sz="1400" i="1" dirty="0">
                <a:solidFill>
                  <a:srgbClr val="000000"/>
                </a:solidFill>
                <a:effectLst/>
                <a:latin typeface="Arial" panose="020B0604020202020204" pitchFamily="34" charset="0"/>
                <a:ea typeface="Calibri" panose="020F0502020204030204" pitchFamily="34" charset="0"/>
              </a:rPr>
              <a:t>Supporting Service Children in Education in Wales Fund (SSCE-WF) </a:t>
            </a:r>
            <a:r>
              <a:rPr lang="en-GB" sz="1400" dirty="0">
                <a:solidFill>
                  <a:srgbClr val="000000"/>
                </a:solidFill>
                <a:effectLst/>
                <a:latin typeface="Arial" panose="020B0604020202020204" pitchFamily="34" charset="0"/>
                <a:ea typeface="Calibri" panose="020F0502020204030204" pitchFamily="34" charset="0"/>
              </a:rPr>
              <a:t>– which is open to all schools and local authorities in Wales</a:t>
            </a:r>
            <a:endParaRPr lang="en-GB" sz="1400" i="1" dirty="0">
              <a:solidFill>
                <a:srgbClr val="000000"/>
              </a:solidFill>
              <a:latin typeface="Arial" panose="020B0604020202020204" pitchFamily="34" charset="0"/>
              <a:ea typeface="Calibri" panose="020F0502020204030204" pitchFamily="34" charset="0"/>
            </a:endParaRPr>
          </a:p>
          <a:p>
            <a:pPr marL="285750" indent="-285750">
              <a:buFontTx/>
              <a:buChar char="-"/>
            </a:pPr>
            <a:r>
              <a:rPr lang="en-GB"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Funding will also continue to be available for the SSCE Cymru Case Management support.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DDA13DD0-D48B-4FEB-B666-89D0F4C36883}"/>
              </a:ext>
            </a:extLst>
          </p:cNvPr>
          <p:cNvSpPr/>
          <p:nvPr/>
        </p:nvSpPr>
        <p:spPr>
          <a:xfrm>
            <a:off x="1315107" y="1408922"/>
            <a:ext cx="1458624" cy="438150"/>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Arial Rounded MT Bold" panose="020F0704030504030204" pitchFamily="34" charset="0"/>
              </a:rPr>
              <a:t>2024/25</a:t>
            </a:r>
          </a:p>
        </p:txBody>
      </p:sp>
      <p:sp>
        <p:nvSpPr>
          <p:cNvPr id="5" name="Oval 4">
            <a:hlinkClick r:id="rId3"/>
            <a:extLst>
              <a:ext uri="{FF2B5EF4-FFF2-40B4-BE49-F238E27FC236}">
                <a16:creationId xmlns:a16="http://schemas.microsoft.com/office/drawing/2014/main" id="{5F6D2176-549C-1877-6A3C-EAB50B10DF4B}"/>
              </a:ext>
            </a:extLst>
          </p:cNvPr>
          <p:cNvSpPr/>
          <p:nvPr/>
        </p:nvSpPr>
        <p:spPr>
          <a:xfrm>
            <a:off x="10644248" y="137293"/>
            <a:ext cx="1286220" cy="1271629"/>
          </a:xfrm>
          <a:prstGeom prst="ellipse">
            <a:avLst/>
          </a:prstGeom>
          <a:solidFill>
            <a:srgbClr val="D5EAFF"/>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a:solidFill>
                  <a:srgbClr val="000000"/>
                </a:solidFill>
                <a:latin typeface="Arial" panose="020B0604020202020204" pitchFamily="34" charset="0"/>
                <a:cs typeface="Arial" panose="020B0604020202020204" pitchFamily="34" charset="0"/>
                <a:hlinkClick r:id="rId3"/>
              </a:rPr>
              <a:t>Further information here</a:t>
            </a:r>
            <a:endParaRPr lang="en-GB" sz="1200">
              <a:solidFill>
                <a:schemeClr val="tx1"/>
              </a:solidFill>
              <a:latin typeface="Arial" panose="020B0604020202020204" pitchFamily="34" charset="0"/>
              <a:cs typeface="Arial" panose="020B0604020202020204" pitchFamily="34" charset="0"/>
            </a:endParaRPr>
          </a:p>
        </p:txBody>
      </p:sp>
      <p:pic>
        <p:nvPicPr>
          <p:cNvPr id="2" name="Picture 1" descr="A black and white sign with black text&#10;&#10;Description automatically generated">
            <a:extLst>
              <a:ext uri="{FF2B5EF4-FFF2-40B4-BE49-F238E27FC236}">
                <a16:creationId xmlns:a16="http://schemas.microsoft.com/office/drawing/2014/main" id="{28D30BD2-5C0F-9E51-67FD-97524EAE5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1" y="6035151"/>
            <a:ext cx="2364820" cy="737824"/>
          </a:xfrm>
          <a:prstGeom prst="rect">
            <a:avLst/>
          </a:prstGeom>
        </p:spPr>
      </p:pic>
      <p:sp>
        <p:nvSpPr>
          <p:cNvPr id="18" name="Rectangle: Rounded Corners 17">
            <a:extLst>
              <a:ext uri="{FF2B5EF4-FFF2-40B4-BE49-F238E27FC236}">
                <a16:creationId xmlns:a16="http://schemas.microsoft.com/office/drawing/2014/main" id="{60BE3F5A-EBF7-793C-6730-305A6D65383A}"/>
              </a:ext>
            </a:extLst>
          </p:cNvPr>
          <p:cNvSpPr/>
          <p:nvPr/>
        </p:nvSpPr>
        <p:spPr>
          <a:xfrm>
            <a:off x="1548987" y="4529376"/>
            <a:ext cx="2159096" cy="724798"/>
          </a:xfrm>
          <a:prstGeom prst="roundRect">
            <a:avLst>
              <a:gd name="adj" fmla="val 13896"/>
            </a:avLst>
          </a:prstGeom>
          <a:solidFill>
            <a:srgbClr val="5DAEFF">
              <a:alpha val="30196"/>
            </a:srgbClr>
          </a:solidFill>
          <a:ln>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£1,000 projects – open to all schools and local authorities in Wales.</a:t>
            </a:r>
            <a:endParaRPr lang="en-GB" sz="1400">
              <a:effectLst/>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3177EECA-216A-7C41-FA4B-9CDAFAF11587}"/>
              </a:ext>
            </a:extLst>
          </p:cNvPr>
          <p:cNvSpPr/>
          <p:nvPr/>
        </p:nvSpPr>
        <p:spPr>
          <a:xfrm>
            <a:off x="3960262" y="4529377"/>
            <a:ext cx="4505764" cy="724797"/>
          </a:xfrm>
          <a:prstGeom prst="roundRect">
            <a:avLst/>
          </a:prstGeom>
          <a:solidFill>
            <a:srgbClr val="5DAEFF">
              <a:alpha val="30196"/>
            </a:srgbClr>
          </a:solidFill>
          <a:ln>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£3,000 projects – open to schools who have achieved their Armed Forces Friendly Schools Cymru Bronze status and all local authorities.</a:t>
            </a:r>
            <a:endParaRPr lang="en-GB" sz="1400" dirty="0">
              <a:effectLst/>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C9868A8B-ABEA-24C9-8D05-A3194899F8D2}"/>
              </a:ext>
            </a:extLst>
          </p:cNvPr>
          <p:cNvSpPr/>
          <p:nvPr/>
        </p:nvSpPr>
        <p:spPr>
          <a:xfrm>
            <a:off x="1315106" y="3411836"/>
            <a:ext cx="9779613" cy="466907"/>
          </a:xfrm>
          <a:prstGeom prst="roundRect">
            <a:avLst>
              <a:gd name="adj" fmla="val 18771"/>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2400" kern="1200" dirty="0">
                <a:solidFill>
                  <a:srgbClr val="FFFFFF"/>
                </a:solidFill>
                <a:effectLst/>
                <a:latin typeface="Arial Rounded MT Bold" panose="020F0704030504030204" pitchFamily="34" charset="0"/>
                <a:ea typeface="Calibri" panose="020F0502020204030204" pitchFamily="34" charset="0"/>
                <a:cs typeface="Times New Roman" panose="02020603050405020304" pitchFamily="18" charset="0"/>
              </a:rPr>
              <a:t>Supporting Service Children in Education in Wales Fund 2024/25</a:t>
            </a:r>
            <a:endParaRPr lang="en-GB" dirty="0">
              <a:effectLst/>
              <a:ea typeface="Calibri" panose="020F0502020204030204" pitchFamily="34" charset="0"/>
              <a:cs typeface="Times New Roman" panose="02020603050405020304" pitchFamily="18" charset="0"/>
            </a:endParaRPr>
          </a:p>
        </p:txBody>
      </p:sp>
      <p:sp>
        <p:nvSpPr>
          <p:cNvPr id="46" name="Oval 45">
            <a:extLst>
              <a:ext uri="{FF2B5EF4-FFF2-40B4-BE49-F238E27FC236}">
                <a16:creationId xmlns:a16="http://schemas.microsoft.com/office/drawing/2014/main" id="{7EFA0686-37FB-B2E0-F110-CF9031FB3CCA}"/>
              </a:ext>
            </a:extLst>
          </p:cNvPr>
          <p:cNvSpPr/>
          <p:nvPr/>
        </p:nvSpPr>
        <p:spPr>
          <a:xfrm>
            <a:off x="3188538" y="6059004"/>
            <a:ext cx="838200" cy="838200"/>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0" name="Oval 49">
            <a:extLst>
              <a:ext uri="{FF2B5EF4-FFF2-40B4-BE49-F238E27FC236}">
                <a16:creationId xmlns:a16="http://schemas.microsoft.com/office/drawing/2014/main" id="{3ED46782-408A-E6C1-7FC8-E9487478BFD7}"/>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1" name="Oval 50">
            <a:extLst>
              <a:ext uri="{FF2B5EF4-FFF2-40B4-BE49-F238E27FC236}">
                <a16:creationId xmlns:a16="http://schemas.microsoft.com/office/drawing/2014/main" id="{E6AA874B-69A7-14B5-A743-081B362ED2D5}"/>
              </a:ext>
            </a:extLst>
          </p:cNvPr>
          <p:cNvSpPr/>
          <p:nvPr/>
        </p:nvSpPr>
        <p:spPr>
          <a:xfrm>
            <a:off x="4644304" y="6152384"/>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2" name="Oval 51">
            <a:extLst>
              <a:ext uri="{FF2B5EF4-FFF2-40B4-BE49-F238E27FC236}">
                <a16:creationId xmlns:a16="http://schemas.microsoft.com/office/drawing/2014/main" id="{79D01995-D191-5D5F-4034-73E43D4CD68D}"/>
              </a:ext>
            </a:extLst>
          </p:cNvPr>
          <p:cNvSpPr/>
          <p:nvPr/>
        </p:nvSpPr>
        <p:spPr>
          <a:xfrm>
            <a:off x="4158818" y="6014872"/>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3" name="Oval 52">
            <a:extLst>
              <a:ext uri="{FF2B5EF4-FFF2-40B4-BE49-F238E27FC236}">
                <a16:creationId xmlns:a16="http://schemas.microsoft.com/office/drawing/2014/main" id="{7FAC256C-13AE-28F2-90C3-172327B33276}"/>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4" name="Oval 53">
            <a:extLst>
              <a:ext uri="{FF2B5EF4-FFF2-40B4-BE49-F238E27FC236}">
                <a16:creationId xmlns:a16="http://schemas.microsoft.com/office/drawing/2014/main" id="{4616303C-C1E8-F886-55C3-3B41CAB7F1F0}"/>
              </a:ext>
            </a:extLst>
          </p:cNvPr>
          <p:cNvSpPr/>
          <p:nvPr/>
        </p:nvSpPr>
        <p:spPr>
          <a:xfrm>
            <a:off x="6008198" y="6014554"/>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5" name="Oval 54">
            <a:extLst>
              <a:ext uri="{FF2B5EF4-FFF2-40B4-BE49-F238E27FC236}">
                <a16:creationId xmlns:a16="http://schemas.microsoft.com/office/drawing/2014/main" id="{974A180E-C786-DB0F-2C7B-152E9AF5AC60}"/>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6" name="Oval 55">
            <a:extLst>
              <a:ext uri="{FF2B5EF4-FFF2-40B4-BE49-F238E27FC236}">
                <a16:creationId xmlns:a16="http://schemas.microsoft.com/office/drawing/2014/main" id="{10420353-A740-24BB-5DDC-D9D11C58871D}"/>
              </a:ext>
            </a:extLst>
          </p:cNvPr>
          <p:cNvSpPr/>
          <p:nvPr/>
        </p:nvSpPr>
        <p:spPr>
          <a:xfrm>
            <a:off x="6073920" y="6516413"/>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7" name="Oval 56">
            <a:extLst>
              <a:ext uri="{FF2B5EF4-FFF2-40B4-BE49-F238E27FC236}">
                <a16:creationId xmlns:a16="http://schemas.microsoft.com/office/drawing/2014/main" id="{52B32F06-9532-E0E9-FED2-47CE3EE87086}"/>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0" name="Oval 59">
            <a:extLst>
              <a:ext uri="{FF2B5EF4-FFF2-40B4-BE49-F238E27FC236}">
                <a16:creationId xmlns:a16="http://schemas.microsoft.com/office/drawing/2014/main" id="{FAF49971-4D7E-0B0E-67BC-323EE70247D2}"/>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1" name="Oval 60">
            <a:extLst>
              <a:ext uri="{FF2B5EF4-FFF2-40B4-BE49-F238E27FC236}">
                <a16:creationId xmlns:a16="http://schemas.microsoft.com/office/drawing/2014/main" id="{B38244FB-67BF-4B79-B651-E9CA4FBBD50A}"/>
              </a:ext>
            </a:extLst>
          </p:cNvPr>
          <p:cNvSpPr/>
          <p:nvPr/>
        </p:nvSpPr>
        <p:spPr>
          <a:xfrm>
            <a:off x="9056370" y="5907080"/>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2" name="Oval 61">
            <a:extLst>
              <a:ext uri="{FF2B5EF4-FFF2-40B4-BE49-F238E27FC236}">
                <a16:creationId xmlns:a16="http://schemas.microsoft.com/office/drawing/2014/main" id="{4E1195F1-651C-40DB-8235-3924C9481F42}"/>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3" name="Oval 62">
            <a:extLst>
              <a:ext uri="{FF2B5EF4-FFF2-40B4-BE49-F238E27FC236}">
                <a16:creationId xmlns:a16="http://schemas.microsoft.com/office/drawing/2014/main" id="{C6CDC4CC-26E9-1BB4-F111-E4AE7E9ABD21}"/>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4" name="Oval 63">
            <a:extLst>
              <a:ext uri="{FF2B5EF4-FFF2-40B4-BE49-F238E27FC236}">
                <a16:creationId xmlns:a16="http://schemas.microsoft.com/office/drawing/2014/main" id="{C76DA7F3-930B-5EC0-83AE-FEB29129367D}"/>
              </a:ext>
            </a:extLst>
          </p:cNvPr>
          <p:cNvSpPr/>
          <p:nvPr/>
        </p:nvSpPr>
        <p:spPr>
          <a:xfrm>
            <a:off x="8236585" y="613314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5" name="Picture 64">
            <a:hlinkClick r:id="rId5"/>
            <a:extLst>
              <a:ext uri="{FF2B5EF4-FFF2-40B4-BE49-F238E27FC236}">
                <a16:creationId xmlns:a16="http://schemas.microsoft.com/office/drawing/2014/main" id="{21FB3E40-CEC7-D402-D3D9-63703C9FF990}"/>
              </a:ext>
            </a:extLst>
          </p:cNvPr>
          <p:cNvPicPr>
            <a:picLocks noChangeAspect="1"/>
          </p:cNvPicPr>
          <p:nvPr/>
        </p:nvPicPr>
        <p:blipFill rotWithShape="1">
          <a:blip r:embed="rId6">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pic>
        <p:nvPicPr>
          <p:cNvPr id="66" name="Picture 65" descr="Logo&#10;&#10;Description automatically generated">
            <a:extLst>
              <a:ext uri="{FF2B5EF4-FFF2-40B4-BE49-F238E27FC236}">
                <a16:creationId xmlns:a16="http://schemas.microsoft.com/office/drawing/2014/main" id="{D9EC5EC2-E90F-5C20-731F-EC2C543C665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grpSp>
        <p:nvGrpSpPr>
          <p:cNvPr id="3" name="Group 2">
            <a:extLst>
              <a:ext uri="{FF2B5EF4-FFF2-40B4-BE49-F238E27FC236}">
                <a16:creationId xmlns:a16="http://schemas.microsoft.com/office/drawing/2014/main" id="{DAD4F8C4-E826-1050-4454-8A166CC30A59}"/>
              </a:ext>
            </a:extLst>
          </p:cNvPr>
          <p:cNvGrpSpPr/>
          <p:nvPr/>
        </p:nvGrpSpPr>
        <p:grpSpPr>
          <a:xfrm>
            <a:off x="10050955" y="4288656"/>
            <a:ext cx="1610390" cy="1605108"/>
            <a:chOff x="9995874" y="2822487"/>
            <a:chExt cx="1610390" cy="1605108"/>
          </a:xfrm>
          <a:solidFill>
            <a:srgbClr val="E3C3CE"/>
          </a:solidFill>
        </p:grpSpPr>
        <p:grpSp>
          <p:nvGrpSpPr>
            <p:cNvPr id="4" name="Group 3">
              <a:extLst>
                <a:ext uri="{FF2B5EF4-FFF2-40B4-BE49-F238E27FC236}">
                  <a16:creationId xmlns:a16="http://schemas.microsoft.com/office/drawing/2014/main" id="{ED094D91-EBDC-73C9-ADFE-82AE21683B2F}"/>
                </a:ext>
              </a:extLst>
            </p:cNvPr>
            <p:cNvGrpSpPr/>
            <p:nvPr/>
          </p:nvGrpSpPr>
          <p:grpSpPr>
            <a:xfrm>
              <a:off x="9995874" y="2847633"/>
              <a:ext cx="1590496" cy="1579962"/>
              <a:chOff x="3138249" y="5032503"/>
              <a:chExt cx="1256094" cy="1247775"/>
            </a:xfrm>
            <a:grpFill/>
          </p:grpSpPr>
          <p:sp>
            <p:nvSpPr>
              <p:cNvPr id="7" name="Oval 6">
                <a:extLst>
                  <a:ext uri="{FF2B5EF4-FFF2-40B4-BE49-F238E27FC236}">
                    <a16:creationId xmlns:a16="http://schemas.microsoft.com/office/drawing/2014/main" id="{95467915-74B6-4F6E-15C8-3A4A2938EE66}"/>
                  </a:ext>
                </a:extLst>
              </p:cNvPr>
              <p:cNvSpPr/>
              <p:nvPr/>
            </p:nvSpPr>
            <p:spPr>
              <a:xfrm>
                <a:off x="3138249" y="5032503"/>
                <a:ext cx="1256094" cy="1247775"/>
              </a:xfrm>
              <a:prstGeom prst="ellipse">
                <a:avLst/>
              </a:prstGeom>
              <a:solidFill>
                <a:srgbClr val="B3D9FF"/>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endParaRPr lang="en-GB" sz="1400">
                  <a:effectLst/>
                  <a:ea typeface="Calibri" panose="020F0502020204030204" pitchFamily="34" charset="0"/>
                  <a:cs typeface="Times New Roman" panose="02020603050405020304" pitchFamily="18" charset="0"/>
                </a:endParaRPr>
              </a:p>
            </p:txBody>
          </p:sp>
          <p:sp>
            <p:nvSpPr>
              <p:cNvPr id="8" name="Star: 5 Points 7">
                <a:extLst>
                  <a:ext uri="{FF2B5EF4-FFF2-40B4-BE49-F238E27FC236}">
                    <a16:creationId xmlns:a16="http://schemas.microsoft.com/office/drawing/2014/main" id="{32981653-BD61-F4C5-78F2-BDF7549C316A}"/>
                  </a:ext>
                </a:extLst>
              </p:cNvPr>
              <p:cNvSpPr/>
              <p:nvPr/>
            </p:nvSpPr>
            <p:spPr>
              <a:xfrm>
                <a:off x="3201644" y="5048810"/>
                <a:ext cx="1129303" cy="1129303"/>
              </a:xfrm>
              <a:prstGeom prst="star5">
                <a:avLst/>
              </a:prstGeom>
              <a:solidFill>
                <a:srgbClr val="5DAEFF"/>
              </a:solidFill>
              <a:ln>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grpSp>
        <p:sp>
          <p:nvSpPr>
            <p:cNvPr id="6" name="Oval 5">
              <a:extLst>
                <a:ext uri="{FF2B5EF4-FFF2-40B4-BE49-F238E27FC236}">
                  <a16:creationId xmlns:a16="http://schemas.microsoft.com/office/drawing/2014/main" id="{0D5213D1-3553-1303-44D6-075F22470E03}"/>
                </a:ext>
              </a:extLst>
            </p:cNvPr>
            <p:cNvSpPr/>
            <p:nvPr/>
          </p:nvSpPr>
          <p:spPr>
            <a:xfrm>
              <a:off x="10015768" y="2822487"/>
              <a:ext cx="1590496" cy="1579962"/>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r>
                <a:rPr lang="en-GB" sz="16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NEXT DEADLINE:</a:t>
              </a:r>
              <a:br>
                <a:rPr lang="en-GB" sz="16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GB" sz="16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25</a:t>
              </a:r>
              <a:r>
                <a:rPr lang="en-GB" sz="1600" b="1" kern="1200" baseline="300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th</a:t>
              </a:r>
              <a:r>
                <a:rPr lang="en-GB" sz="16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Oct.</a:t>
              </a:r>
              <a:endParaRPr lang="en-GB" sz="1400"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27314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0DCE57F-D138-4287-BA0F-0988DE3DF9C4}"/>
              </a:ext>
            </a:extLst>
          </p:cNvPr>
          <p:cNvSpPr/>
          <p:nvPr/>
        </p:nvSpPr>
        <p:spPr>
          <a:xfrm>
            <a:off x="2256983" y="6096786"/>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3808B871-28C2-4F41-8A94-30FDFA2CCDC2}"/>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3B568991-06B2-4A29-89C0-B85FA5B56671}"/>
              </a:ext>
            </a:extLst>
          </p:cNvPr>
          <p:cNvSpPr/>
          <p:nvPr/>
        </p:nvSpPr>
        <p:spPr>
          <a:xfrm>
            <a:off x="610438" y="6311099"/>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B29A3831-2402-46F3-B431-3CFF58FBAB0B}"/>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5D75B6DA-89F4-427D-BFF0-EC86A6F50B84}"/>
              </a:ext>
            </a:extLst>
          </p:cNvPr>
          <p:cNvSpPr/>
          <p:nvPr/>
        </p:nvSpPr>
        <p:spPr>
          <a:xfrm>
            <a:off x="4468722" y="6141712"/>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2CCEC7DB-A36D-4F2C-84AF-D2FE79BF11BD}"/>
              </a:ext>
            </a:extLst>
          </p:cNvPr>
          <p:cNvSpPr/>
          <p:nvPr/>
        </p:nvSpPr>
        <p:spPr>
          <a:xfrm>
            <a:off x="3984201" y="6293951"/>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426EB3E-94D7-4189-BEE3-62C26D3C1C18}"/>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3E8AD7BA-AE9B-42A9-AED8-B790D2C4D86C}"/>
              </a:ext>
            </a:extLst>
          </p:cNvPr>
          <p:cNvSpPr/>
          <p:nvPr/>
        </p:nvSpPr>
        <p:spPr>
          <a:xfrm>
            <a:off x="6025208" y="6141712"/>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5EA70C54-55D8-4090-A0F9-A3532B56CE2A}"/>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B156DC02-4062-4A88-9A92-76C540CCE057}"/>
              </a:ext>
            </a:extLst>
          </p:cNvPr>
          <p:cNvSpPr/>
          <p:nvPr/>
        </p:nvSpPr>
        <p:spPr>
          <a:xfrm>
            <a:off x="6073920" y="6516413"/>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05C11C62-81B3-4BBC-88A2-589F6A1958B2}"/>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75C98575-01A8-45AE-97C8-1793332BFBF4}"/>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661D957B-834C-4947-AD81-44226C19C39D}"/>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75A5741C-616B-4461-ABB6-F95614C00555}"/>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E121E9A4-D032-4E69-B74A-4F498B762546}"/>
              </a:ext>
            </a:extLst>
          </p:cNvPr>
          <p:cNvSpPr/>
          <p:nvPr/>
        </p:nvSpPr>
        <p:spPr>
          <a:xfrm>
            <a:off x="9056370" y="5907080"/>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6DB54578-38A9-4BF7-A214-9D2019BDD231}"/>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7B4A19D5-791D-45DD-A70B-EDF5157C644C}"/>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C711D346-16A0-403C-B279-729BFC7A8FB5}"/>
              </a:ext>
            </a:extLst>
          </p:cNvPr>
          <p:cNvSpPr/>
          <p:nvPr/>
        </p:nvSpPr>
        <p:spPr>
          <a:xfrm>
            <a:off x="8236585" y="613314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4" name="Picture 33">
            <a:hlinkClick r:id="rId3"/>
            <a:extLst>
              <a:ext uri="{FF2B5EF4-FFF2-40B4-BE49-F238E27FC236}">
                <a16:creationId xmlns:a16="http://schemas.microsoft.com/office/drawing/2014/main" id="{EF1747F2-3481-45BB-AA6B-1C5A10B82D77}"/>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sp>
        <p:nvSpPr>
          <p:cNvPr id="42" name="Rectangle: Rounded Corners 41">
            <a:extLst>
              <a:ext uri="{FF2B5EF4-FFF2-40B4-BE49-F238E27FC236}">
                <a16:creationId xmlns:a16="http://schemas.microsoft.com/office/drawing/2014/main" id="{4E02509A-7A40-4E1A-B479-DAAC2C30016D}"/>
              </a:ext>
            </a:extLst>
          </p:cNvPr>
          <p:cNvSpPr/>
          <p:nvPr/>
        </p:nvSpPr>
        <p:spPr>
          <a:xfrm>
            <a:off x="491489" y="303301"/>
            <a:ext cx="11176635" cy="900000"/>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Arial Rounded MT Bold" panose="020F0704030504030204" pitchFamily="34" charset="0"/>
                <a:ea typeface="Tahoma" panose="020B0604030504040204" pitchFamily="34" charset="0"/>
                <a:cs typeface="Tahoma" panose="020B0604030504040204" pitchFamily="34" charset="0"/>
              </a:rPr>
              <a:t>Grant funding</a:t>
            </a:r>
          </a:p>
        </p:txBody>
      </p:sp>
      <p:sp>
        <p:nvSpPr>
          <p:cNvPr id="32" name="Oval 31">
            <a:extLst>
              <a:ext uri="{FF2B5EF4-FFF2-40B4-BE49-F238E27FC236}">
                <a16:creationId xmlns:a16="http://schemas.microsoft.com/office/drawing/2014/main" id="{01AD09C7-8F32-489B-B3A0-7889459584B3}"/>
              </a:ext>
            </a:extLst>
          </p:cNvPr>
          <p:cNvSpPr/>
          <p:nvPr/>
        </p:nvSpPr>
        <p:spPr>
          <a:xfrm>
            <a:off x="3054225" y="6133140"/>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Logo&#10;&#10;Description automatically generated">
            <a:extLst>
              <a:ext uri="{FF2B5EF4-FFF2-40B4-BE49-F238E27FC236}">
                <a16:creationId xmlns:a16="http://schemas.microsoft.com/office/drawing/2014/main" id="{23590362-C667-4BB2-D8B2-78E0594A78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
        <p:nvSpPr>
          <p:cNvPr id="3" name="Oval 2">
            <a:hlinkClick r:id="rId6"/>
            <a:extLst>
              <a:ext uri="{FF2B5EF4-FFF2-40B4-BE49-F238E27FC236}">
                <a16:creationId xmlns:a16="http://schemas.microsoft.com/office/drawing/2014/main" id="{92D66203-83E4-A7F9-942F-FD81A9253D71}"/>
              </a:ext>
            </a:extLst>
          </p:cNvPr>
          <p:cNvSpPr/>
          <p:nvPr/>
        </p:nvSpPr>
        <p:spPr>
          <a:xfrm>
            <a:off x="10644248" y="137293"/>
            <a:ext cx="1286220" cy="1271629"/>
          </a:xfrm>
          <a:prstGeom prst="ellipse">
            <a:avLst/>
          </a:prstGeom>
          <a:solidFill>
            <a:srgbClr val="D5EAFF"/>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a:solidFill>
                  <a:srgbClr val="000000"/>
                </a:solidFill>
                <a:latin typeface="Arial" panose="020B0604020202020204" pitchFamily="34" charset="0"/>
                <a:cs typeface="Arial" panose="020B0604020202020204" pitchFamily="34" charset="0"/>
                <a:hlinkClick r:id="rId6"/>
              </a:rPr>
              <a:t>Further information here</a:t>
            </a:r>
            <a:endParaRPr lang="en-GB" sz="120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1E423B0-30F9-A6A8-50E5-26C906808757}"/>
              </a:ext>
            </a:extLst>
          </p:cNvPr>
          <p:cNvSpPr/>
          <p:nvPr/>
        </p:nvSpPr>
        <p:spPr>
          <a:xfrm>
            <a:off x="369039" y="1686213"/>
            <a:ext cx="7261964" cy="4316181"/>
          </a:xfrm>
          <a:custGeom>
            <a:avLst/>
            <a:gdLst>
              <a:gd name="connsiteX0" fmla="*/ 0 w 7261964"/>
              <a:gd name="connsiteY0" fmla="*/ 0 h 4316181"/>
              <a:gd name="connsiteX1" fmla="*/ 7261964 w 7261964"/>
              <a:gd name="connsiteY1" fmla="*/ 0 h 4316181"/>
              <a:gd name="connsiteX2" fmla="*/ 7261964 w 7261964"/>
              <a:gd name="connsiteY2" fmla="*/ 4316181 h 4316181"/>
              <a:gd name="connsiteX3" fmla="*/ 0 w 7261964"/>
              <a:gd name="connsiteY3" fmla="*/ 4316181 h 4316181"/>
              <a:gd name="connsiteX4" fmla="*/ 0 w 7261964"/>
              <a:gd name="connsiteY4" fmla="*/ 0 h 4316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1964" h="4316181" extrusionOk="0">
                <a:moveTo>
                  <a:pt x="0" y="0"/>
                </a:moveTo>
                <a:cubicBezTo>
                  <a:pt x="2273981" y="63597"/>
                  <a:pt x="5837354" y="-37168"/>
                  <a:pt x="7261964" y="0"/>
                </a:cubicBezTo>
                <a:cubicBezTo>
                  <a:pt x="7330813" y="879352"/>
                  <a:pt x="7181154" y="3057109"/>
                  <a:pt x="7261964" y="4316181"/>
                </a:cubicBezTo>
                <a:cubicBezTo>
                  <a:pt x="3692426" y="4253271"/>
                  <a:pt x="3530699" y="4358900"/>
                  <a:pt x="0" y="4316181"/>
                </a:cubicBezTo>
                <a:cubicBezTo>
                  <a:pt x="155157" y="2463906"/>
                  <a:pt x="-107207" y="1187126"/>
                  <a:pt x="0" y="0"/>
                </a:cubicBezTo>
                <a:close/>
              </a:path>
            </a:pathLst>
          </a:custGeom>
          <a:noFill/>
          <a:ln w="28575">
            <a:solidFill>
              <a:srgbClr val="91D553"/>
            </a:solidFill>
            <a:extLst>
              <a:ext uri="{C807C97D-BFC1-408E-A445-0C87EB9F89A2}">
                <ask:lineSketchStyleProps xmlns:ask="http://schemas.microsoft.com/office/drawing/2018/sketchyshapes" sd="20374136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216000" tIns="180000" rIns="91440" bIns="45720" rtlCol="0" anchor="ctr"/>
          <a:lstStyle/>
          <a:p>
            <a:pPr>
              <a:spcAft>
                <a:spcPts val="600"/>
              </a:spcAft>
            </a:pPr>
            <a:r>
              <a:rPr lang="en-GB" sz="1600" dirty="0">
                <a:solidFill>
                  <a:srgbClr val="000000"/>
                </a:solidFill>
                <a:latin typeface="Arial" panose="020B0604020202020204" pitchFamily="34" charset="0"/>
                <a:ea typeface="Calibri" panose="020F0502020204030204" pitchFamily="34" charset="0"/>
              </a:rPr>
              <a:t>Administered by the Armed Forces Covenant Fund Trust, the </a:t>
            </a:r>
            <a:r>
              <a:rPr lang="en-GB" sz="1600" dirty="0">
                <a:solidFill>
                  <a:srgbClr val="000000"/>
                </a:solidFill>
                <a:effectLst/>
                <a:latin typeface="Arial" panose="020B0604020202020204" pitchFamily="34" charset="0"/>
                <a:ea typeface="Calibri" panose="020F0502020204030204" pitchFamily="34" charset="0"/>
              </a:rPr>
              <a:t>SPS programme awards grants of £5,000 to £80,000 to projects supporting Service children along their educational pathway.</a:t>
            </a:r>
            <a:br>
              <a:rPr lang="en-GB" sz="1600" dirty="0">
                <a:solidFill>
                  <a:srgbClr val="000000"/>
                </a:solidFill>
                <a:effectLst/>
                <a:latin typeface="Arial" panose="020B0604020202020204" pitchFamily="34" charset="0"/>
                <a:ea typeface="Calibri" panose="020F0502020204030204" pitchFamily="34" charset="0"/>
              </a:rPr>
            </a:br>
            <a:r>
              <a:rPr lang="en-GB"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Project themes for 2024/25 were:</a:t>
            </a:r>
            <a:br>
              <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 Closing attainment gaps</a:t>
            </a:r>
            <a:br>
              <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 Addressing the needs of Service children with ALN</a:t>
            </a:r>
            <a:br>
              <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en-GB"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 Identifying and addressing the needs of small cohorts of Service children.</a:t>
            </a:r>
            <a:endPar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en-GB" sz="1600" b="1" dirty="0">
                <a:solidFill>
                  <a:srgbClr val="000000"/>
                </a:solidFill>
                <a:effectLst/>
                <a:latin typeface="Arial" panose="020B0604020202020204" pitchFamily="34" charset="0"/>
                <a:ea typeface="Calibri" panose="020F0502020204030204" pitchFamily="34" charset="0"/>
              </a:rPr>
              <a:t>2024/25 SPS success</a:t>
            </a:r>
            <a:br>
              <a:rPr lang="en-GB" sz="1600" b="1" dirty="0">
                <a:solidFill>
                  <a:srgbClr val="000000"/>
                </a:solidFill>
                <a:effectLst/>
                <a:latin typeface="Arial" panose="020B0604020202020204" pitchFamily="34" charset="0"/>
                <a:ea typeface="Calibri" panose="020F0502020204030204" pitchFamily="34" charset="0"/>
              </a:rPr>
            </a:br>
            <a:r>
              <a:rPr lang="en-GB" sz="1600" dirty="0">
                <a:solidFill>
                  <a:srgbClr val="000000"/>
                </a:solidFill>
                <a:effectLst/>
                <a:latin typeface="Arial" panose="020B0604020202020204" pitchFamily="34" charset="0"/>
                <a:ea typeface="Calibri" panose="020F0502020204030204" pitchFamily="34" charset="0"/>
              </a:rPr>
              <a:t>21 grants were awarded across the UK, three (14%) of those were for school clusters in Wales.</a:t>
            </a:r>
            <a:br>
              <a:rPr lang="en-GB" sz="1600" dirty="0">
                <a:solidFill>
                  <a:srgbClr val="000000"/>
                </a:solidFill>
                <a:effectLst/>
                <a:latin typeface="Arial" panose="020B0604020202020204" pitchFamily="34" charset="0"/>
                <a:ea typeface="Calibri" panose="020F0502020204030204" pitchFamily="34" charset="0"/>
              </a:rPr>
            </a:br>
            <a:r>
              <a:rPr lang="en-GB" sz="1600" dirty="0">
                <a:solidFill>
                  <a:srgbClr val="000000"/>
                </a:solidFill>
                <a:effectLst/>
                <a:latin typeface="Arial" panose="020B0604020202020204" pitchFamily="34" charset="0"/>
                <a:ea typeface="Calibri" panose="020F0502020204030204" pitchFamily="34" charset="0"/>
              </a:rPr>
              <a:t>Congratulations to the s</a:t>
            </a:r>
            <a:r>
              <a:rPr lang="en-GB" sz="1600" dirty="0">
                <a:solidFill>
                  <a:srgbClr val="000000"/>
                </a:solidFill>
                <a:latin typeface="Arial" panose="020B0604020202020204" pitchFamily="34" charset="0"/>
                <a:ea typeface="Calibri" panose="020F0502020204030204" pitchFamily="34" charset="0"/>
              </a:rPr>
              <a:t>uccessful applications which were led by:</a:t>
            </a:r>
            <a:br>
              <a:rPr lang="en-GB" sz="1600" dirty="0">
                <a:solidFill>
                  <a:srgbClr val="000000"/>
                </a:solidFill>
                <a:latin typeface="Arial" panose="020B0604020202020204" pitchFamily="34" charset="0"/>
                <a:ea typeface="Calibri" panose="020F0502020204030204" pitchFamily="34" charset="0"/>
              </a:rPr>
            </a:br>
            <a:r>
              <a:rPr lang="en-GB" sz="1600" dirty="0">
                <a:solidFill>
                  <a:srgbClr val="000000"/>
                </a:solidFill>
                <a:latin typeface="Arial" panose="020B0604020202020204" pitchFamily="34" charset="0"/>
                <a:ea typeface="Calibri" panose="020F0502020204030204" pitchFamily="34" charset="0"/>
              </a:rPr>
              <a:t>- </a:t>
            </a:r>
            <a:r>
              <a:rPr lang="es-ES"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Ysgol </a:t>
            </a:r>
            <a:r>
              <a:rPr lang="es-ES" sz="16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Golwg</a:t>
            </a:r>
            <a:r>
              <a:rPr lang="es-ES"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Pen y Fa</a:t>
            </a:r>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n (Powys)</a:t>
            </a:r>
            <a:b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Llantwit Major High School (Vale of Glamorgan)</a:t>
            </a:r>
            <a:b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Pencoed Primary School (Bridgend).</a:t>
            </a:r>
            <a:b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Just under £200,000 was awarded to these school clusters, which was 14% of the total amount awarded across the UK.</a:t>
            </a:r>
          </a:p>
        </p:txBody>
      </p:sp>
      <p:sp>
        <p:nvSpPr>
          <p:cNvPr id="5" name="Rectangle 4">
            <a:extLst>
              <a:ext uri="{FF2B5EF4-FFF2-40B4-BE49-F238E27FC236}">
                <a16:creationId xmlns:a16="http://schemas.microsoft.com/office/drawing/2014/main" id="{3846023C-13BA-A1C4-7CC6-B6AE4E8B44CD}"/>
              </a:ext>
            </a:extLst>
          </p:cNvPr>
          <p:cNvSpPr/>
          <p:nvPr/>
        </p:nvSpPr>
        <p:spPr>
          <a:xfrm>
            <a:off x="7831662" y="1962315"/>
            <a:ext cx="4039728" cy="3678009"/>
          </a:xfrm>
          <a:custGeom>
            <a:avLst/>
            <a:gdLst>
              <a:gd name="connsiteX0" fmla="*/ 0 w 4039728"/>
              <a:gd name="connsiteY0" fmla="*/ 0 h 3678009"/>
              <a:gd name="connsiteX1" fmla="*/ 4039728 w 4039728"/>
              <a:gd name="connsiteY1" fmla="*/ 0 h 3678009"/>
              <a:gd name="connsiteX2" fmla="*/ 4039728 w 4039728"/>
              <a:gd name="connsiteY2" fmla="*/ 3678009 h 3678009"/>
              <a:gd name="connsiteX3" fmla="*/ 0 w 4039728"/>
              <a:gd name="connsiteY3" fmla="*/ 3678009 h 3678009"/>
              <a:gd name="connsiteX4" fmla="*/ 0 w 4039728"/>
              <a:gd name="connsiteY4" fmla="*/ 0 h 367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9728" h="3678009" extrusionOk="0">
                <a:moveTo>
                  <a:pt x="0" y="0"/>
                </a:moveTo>
                <a:cubicBezTo>
                  <a:pt x="1778446" y="42480"/>
                  <a:pt x="3006476" y="-31053"/>
                  <a:pt x="4039728" y="0"/>
                </a:cubicBezTo>
                <a:cubicBezTo>
                  <a:pt x="3982500" y="1352302"/>
                  <a:pt x="3925406" y="1926042"/>
                  <a:pt x="4039728" y="3678009"/>
                </a:cubicBezTo>
                <a:cubicBezTo>
                  <a:pt x="3525086" y="3824771"/>
                  <a:pt x="699362" y="3811826"/>
                  <a:pt x="0" y="3678009"/>
                </a:cubicBezTo>
                <a:cubicBezTo>
                  <a:pt x="97804" y="2241156"/>
                  <a:pt x="111587" y="1443462"/>
                  <a:pt x="0" y="0"/>
                </a:cubicBezTo>
                <a:close/>
              </a:path>
            </a:pathLst>
          </a:custGeom>
          <a:noFill/>
          <a:ln w="28575">
            <a:solidFill>
              <a:srgbClr val="C80051"/>
            </a:solidFill>
            <a:extLst>
              <a:ext uri="{C807C97D-BFC1-408E-A445-0C87EB9F89A2}">
                <ask:lineSketchStyleProps xmlns:ask="http://schemas.microsoft.com/office/drawing/2018/sketchyshapes" sd="16317094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216000" tIns="180000" rIns="91440" bIns="45720" rtlCol="0" anchor="ctr"/>
          <a:lstStyle/>
          <a:p>
            <a:endParaRPr lang="en-GB" sz="1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GB"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This programme is funded by the Armed Forces Education Trust (AFET).</a:t>
            </a:r>
            <a:endParaRPr lang="en-GB" sz="1600">
              <a:effectLst/>
              <a:latin typeface="Arial" panose="020B0604020202020204" pitchFamily="34" charset="0"/>
              <a:ea typeface="Times New Roman" panose="02020603050405020304" pitchFamily="18" charset="0"/>
              <a:cs typeface="Arial" panose="020B0604020202020204" pitchFamily="34" charset="0"/>
            </a:endParaRPr>
          </a:p>
          <a:p>
            <a:r>
              <a:rPr lang="en-GB" sz="1600">
                <a:solidFill>
                  <a:srgbClr val="000000"/>
                </a:solidFill>
                <a:effectLst/>
                <a:latin typeface="Arial"/>
                <a:ea typeface="Times New Roman" panose="02020603050405020304" pitchFamily="18" charset="0"/>
                <a:cs typeface="Arial"/>
              </a:rPr>
              <a:t>Open to applications all year, the funding aims to help provide educational support for service pupils. Such support is likely to include a specific educational intervention as a result of which the improved educational outcomes of the service children can be demonstrated</a:t>
            </a:r>
            <a:r>
              <a:rPr lang="en-GB" sz="1600" b="0" i="1">
                <a:solidFill>
                  <a:srgbClr val="000000"/>
                </a:solidFill>
                <a:effectLst/>
                <a:latin typeface="Arial"/>
                <a:ea typeface="Times New Roman" panose="02020603050405020304" pitchFamily="18" charset="0"/>
                <a:cs typeface="Arial"/>
              </a:rPr>
              <a:t>.</a:t>
            </a:r>
            <a:endParaRPr lang="en-GB" sz="1600">
              <a:effectLst/>
              <a:latin typeface="Arial"/>
              <a:ea typeface="Times New Roman" panose="02020603050405020304" pitchFamily="18" charset="0"/>
              <a:cs typeface="Arial"/>
            </a:endParaRPr>
          </a:p>
          <a:p>
            <a:r>
              <a:rPr lang="en-GB" sz="1600" b="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NOTE: The AFET may also be able to help with a grant to assist an individual child to overcome difficulties linked to their parents’ service and mobility.</a:t>
            </a:r>
            <a:endParaRPr lang="en-GB" sz="16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Symbol" panose="05050102010706020507" pitchFamily="18" charset="2"/>
              <a:buChar char=""/>
            </a:pPr>
            <a:endParaRPr lang="en-GB"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786035E-2E0C-9EEF-2213-D066B9365E7E}"/>
              </a:ext>
            </a:extLst>
          </p:cNvPr>
          <p:cNvSpPr/>
          <p:nvPr/>
        </p:nvSpPr>
        <p:spPr>
          <a:xfrm>
            <a:off x="467723" y="1363553"/>
            <a:ext cx="6472575" cy="543863"/>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2000" dirty="0">
                <a:latin typeface="Arial Rounded MT Bold"/>
              </a:rPr>
              <a:t>Service </a:t>
            </a:r>
            <a:r>
              <a:rPr lang="fr-FR" sz="2000" dirty="0" err="1">
                <a:latin typeface="Arial Rounded MT Bold"/>
              </a:rPr>
              <a:t>Pupil</a:t>
            </a:r>
            <a:r>
              <a:rPr lang="fr-FR" sz="2000" dirty="0">
                <a:latin typeface="Arial Rounded MT Bold"/>
              </a:rPr>
              <a:t> Support (SPS) programme 2024/25</a:t>
            </a:r>
            <a:endParaRPr lang="en-GB" sz="2000" dirty="0">
              <a:latin typeface="Arial Rounded MT Bold"/>
            </a:endParaRPr>
          </a:p>
        </p:txBody>
      </p:sp>
      <p:sp>
        <p:nvSpPr>
          <p:cNvPr id="9" name="Rectangle: Rounded Corners 8">
            <a:extLst>
              <a:ext uri="{FF2B5EF4-FFF2-40B4-BE49-F238E27FC236}">
                <a16:creationId xmlns:a16="http://schemas.microsoft.com/office/drawing/2014/main" id="{49B3AAF4-47EC-6D6B-39EC-1F6E1B70F0B6}"/>
              </a:ext>
            </a:extLst>
          </p:cNvPr>
          <p:cNvSpPr/>
          <p:nvPr/>
        </p:nvSpPr>
        <p:spPr>
          <a:xfrm>
            <a:off x="7919604" y="1519308"/>
            <a:ext cx="3405596" cy="670406"/>
          </a:xfrm>
          <a:prstGeom prst="roundRect">
            <a:avLst/>
          </a:prstGeom>
          <a:solidFill>
            <a:srgbClr val="C80051"/>
          </a:solidFill>
          <a:ln>
            <a:solidFill>
              <a:srgbClr val="C8005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a:latin typeface="Arial Rounded MT Bold"/>
              </a:rPr>
              <a:t>Armed Forces Education Trust: Collective grants</a:t>
            </a:r>
          </a:p>
        </p:txBody>
      </p:sp>
    </p:spTree>
    <p:extLst>
      <p:ext uri="{BB962C8B-B14F-4D97-AF65-F5344CB8AC3E}">
        <p14:creationId xmlns:p14="http://schemas.microsoft.com/office/powerpoint/2010/main" val="3538068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D451B21-E5A8-4C24-9EF0-05E7D90690C0}"/>
              </a:ext>
            </a:extLst>
          </p:cNvPr>
          <p:cNvSpPr/>
          <p:nvPr/>
        </p:nvSpPr>
        <p:spPr>
          <a:xfrm>
            <a:off x="491489" y="303301"/>
            <a:ext cx="11176635" cy="900000"/>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Funding and support</a:t>
            </a:r>
          </a:p>
        </p:txBody>
      </p:sp>
      <p:sp>
        <p:nvSpPr>
          <p:cNvPr id="27" name="Rectangle 26">
            <a:extLst>
              <a:ext uri="{FF2B5EF4-FFF2-40B4-BE49-F238E27FC236}">
                <a16:creationId xmlns:a16="http://schemas.microsoft.com/office/drawing/2014/main" id="{8A1BF1E8-D79C-4536-BB64-AA5E109EE182}"/>
              </a:ext>
            </a:extLst>
          </p:cNvPr>
          <p:cNvSpPr/>
          <p:nvPr/>
        </p:nvSpPr>
        <p:spPr>
          <a:xfrm>
            <a:off x="599643" y="1691374"/>
            <a:ext cx="10938100" cy="946510"/>
          </a:xfrm>
          <a:custGeom>
            <a:avLst/>
            <a:gdLst>
              <a:gd name="connsiteX0" fmla="*/ 0 w 10938100"/>
              <a:gd name="connsiteY0" fmla="*/ 0 h 946510"/>
              <a:gd name="connsiteX1" fmla="*/ 10938100 w 10938100"/>
              <a:gd name="connsiteY1" fmla="*/ 0 h 946510"/>
              <a:gd name="connsiteX2" fmla="*/ 10938100 w 10938100"/>
              <a:gd name="connsiteY2" fmla="*/ 946510 h 946510"/>
              <a:gd name="connsiteX3" fmla="*/ 0 w 10938100"/>
              <a:gd name="connsiteY3" fmla="*/ 946510 h 946510"/>
              <a:gd name="connsiteX4" fmla="*/ 0 w 10938100"/>
              <a:gd name="connsiteY4" fmla="*/ 0 h 94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8100" h="946510" extrusionOk="0">
                <a:moveTo>
                  <a:pt x="0" y="0"/>
                </a:moveTo>
                <a:cubicBezTo>
                  <a:pt x="2527127" y="63597"/>
                  <a:pt x="6868532" y="-37168"/>
                  <a:pt x="10938100" y="0"/>
                </a:cubicBezTo>
                <a:cubicBezTo>
                  <a:pt x="10892697" y="454956"/>
                  <a:pt x="10950284" y="723481"/>
                  <a:pt x="10938100" y="946510"/>
                </a:cubicBezTo>
                <a:cubicBezTo>
                  <a:pt x="8179617" y="883600"/>
                  <a:pt x="2062181" y="989229"/>
                  <a:pt x="0" y="946510"/>
                </a:cubicBezTo>
                <a:cubicBezTo>
                  <a:pt x="-78643" y="714310"/>
                  <a:pt x="-21304" y="154657"/>
                  <a:pt x="0" y="0"/>
                </a:cubicBezTo>
                <a:close/>
              </a:path>
            </a:pathLst>
          </a:custGeom>
          <a:noFill/>
          <a:ln w="28575">
            <a:solidFill>
              <a:srgbClr val="C0004E"/>
            </a:solidFill>
            <a:extLst>
              <a:ext uri="{C807C97D-BFC1-408E-A445-0C87EB9F89A2}">
                <ask:lineSketchStyleProps xmlns:ask="http://schemas.microsoft.com/office/drawing/2018/sketchyshapes" sd="20374136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216000" tIns="180000" rIns="91440" bIns="45720" rtlCol="0" anchor="ctr"/>
          <a:lstStyle/>
          <a:p>
            <a:pPr>
              <a:spcAft>
                <a:spcPts val="1200"/>
              </a:spcAft>
            </a:pPr>
            <a:r>
              <a:rPr lang="en-GB" sz="1400" b="0" dirty="0">
                <a:solidFill>
                  <a:srgbClr val="000000"/>
                </a:solidFill>
                <a:effectLst/>
                <a:latin typeface="Arial" panose="020B0604020202020204" pitchFamily="34" charset="0"/>
                <a:ea typeface="Times New Roman" panose="02020603050405020304" pitchFamily="18" charset="0"/>
              </a:rPr>
              <a:t>Schools and education settings in Wales can work with the SSCE Cymru team to access support and funding (if deemed appropriate), throughout the year, to </a:t>
            </a:r>
            <a:r>
              <a:rPr lang="en-GB" sz="1400" dirty="0">
                <a:solidFill>
                  <a:srgbClr val="000000"/>
                </a:solidFill>
                <a:effectLst/>
                <a:latin typeface="Arial" panose="020B0604020202020204" pitchFamily="34" charset="0"/>
                <a:ea typeface="Calibri" panose="020F0502020204030204" pitchFamily="34" charset="0"/>
              </a:rPr>
              <a:t>provide interventions for an individual Service child or a small number of Service children (aged 4-16) with specific need/s related to the impact of their Armed Forces lifestyle.</a:t>
            </a:r>
            <a:endParaRPr lang="en-GB" sz="1400" dirty="0">
              <a:effectLst/>
              <a:latin typeface="Times New Roman" panose="02020603050405020304" pitchFamily="18" charset="0"/>
              <a:ea typeface="Times New Roman" panose="02020603050405020304" pitchFamily="18" charset="0"/>
            </a:endParaRPr>
          </a:p>
        </p:txBody>
      </p:sp>
      <p:sp>
        <p:nvSpPr>
          <p:cNvPr id="29" name="Rectangle: Rounded Corners 28">
            <a:extLst>
              <a:ext uri="{FF2B5EF4-FFF2-40B4-BE49-F238E27FC236}">
                <a16:creationId xmlns:a16="http://schemas.microsoft.com/office/drawing/2014/main" id="{DDA13DD0-D48B-4FEB-B666-89D0F4C36883}"/>
              </a:ext>
            </a:extLst>
          </p:cNvPr>
          <p:cNvSpPr/>
          <p:nvPr/>
        </p:nvSpPr>
        <p:spPr>
          <a:xfrm>
            <a:off x="654257" y="1379435"/>
            <a:ext cx="4552293" cy="438150"/>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latin typeface="Arial Rounded MT Bold" panose="020F0704030504030204" pitchFamily="34" charset="0"/>
              </a:rPr>
              <a:t>Case Management support</a:t>
            </a:r>
          </a:p>
        </p:txBody>
      </p:sp>
      <p:sp>
        <p:nvSpPr>
          <p:cNvPr id="5" name="Oval 4">
            <a:hlinkClick r:id="rId3"/>
            <a:extLst>
              <a:ext uri="{FF2B5EF4-FFF2-40B4-BE49-F238E27FC236}">
                <a16:creationId xmlns:a16="http://schemas.microsoft.com/office/drawing/2014/main" id="{5F6D2176-549C-1877-6A3C-EAB50B10DF4B}"/>
              </a:ext>
            </a:extLst>
          </p:cNvPr>
          <p:cNvSpPr/>
          <p:nvPr/>
        </p:nvSpPr>
        <p:spPr>
          <a:xfrm>
            <a:off x="10644248" y="137293"/>
            <a:ext cx="1286220" cy="1271629"/>
          </a:xfrm>
          <a:prstGeom prst="ellipse">
            <a:avLst/>
          </a:prstGeom>
          <a:solidFill>
            <a:srgbClr val="D5EAFF"/>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a:solidFill>
                  <a:srgbClr val="000000"/>
                </a:solidFill>
                <a:latin typeface="Arial" panose="020B0604020202020204" pitchFamily="34" charset="0"/>
                <a:cs typeface="Arial" panose="020B0604020202020204" pitchFamily="34" charset="0"/>
                <a:hlinkClick r:id="rId3"/>
              </a:rPr>
              <a:t>Further information here</a:t>
            </a:r>
            <a:endParaRPr lang="en-GB" sz="12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7F3670D-59CD-2FEE-1203-3D8902669B2C}"/>
              </a:ext>
            </a:extLst>
          </p:cNvPr>
          <p:cNvSpPr/>
          <p:nvPr/>
        </p:nvSpPr>
        <p:spPr>
          <a:xfrm>
            <a:off x="579419" y="3083999"/>
            <a:ext cx="10929120" cy="1211652"/>
          </a:xfrm>
          <a:custGeom>
            <a:avLst/>
            <a:gdLst>
              <a:gd name="connsiteX0" fmla="*/ 0 w 10929120"/>
              <a:gd name="connsiteY0" fmla="*/ 0 h 1211652"/>
              <a:gd name="connsiteX1" fmla="*/ 10929120 w 10929120"/>
              <a:gd name="connsiteY1" fmla="*/ 0 h 1211652"/>
              <a:gd name="connsiteX2" fmla="*/ 10929120 w 10929120"/>
              <a:gd name="connsiteY2" fmla="*/ 1211652 h 1211652"/>
              <a:gd name="connsiteX3" fmla="*/ 0 w 10929120"/>
              <a:gd name="connsiteY3" fmla="*/ 1211652 h 1211652"/>
              <a:gd name="connsiteX4" fmla="*/ 0 w 10929120"/>
              <a:gd name="connsiteY4" fmla="*/ 0 h 121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9120" h="1211652" extrusionOk="0">
                <a:moveTo>
                  <a:pt x="0" y="0"/>
                </a:moveTo>
                <a:cubicBezTo>
                  <a:pt x="3704405" y="63597"/>
                  <a:pt x="9335338" y="-37168"/>
                  <a:pt x="10929120" y="0"/>
                </a:cubicBezTo>
                <a:cubicBezTo>
                  <a:pt x="10896866" y="527092"/>
                  <a:pt x="10876916" y="681265"/>
                  <a:pt x="10929120" y="1211652"/>
                </a:cubicBezTo>
                <a:cubicBezTo>
                  <a:pt x="9709096" y="1148742"/>
                  <a:pt x="1271043" y="1254371"/>
                  <a:pt x="0" y="1211652"/>
                </a:cubicBezTo>
                <a:cubicBezTo>
                  <a:pt x="88592" y="801260"/>
                  <a:pt x="85399" y="537262"/>
                  <a:pt x="0" y="0"/>
                </a:cubicBezTo>
                <a:close/>
              </a:path>
            </a:pathLst>
          </a:custGeom>
          <a:noFill/>
          <a:ln w="28575">
            <a:solidFill>
              <a:srgbClr val="91D553"/>
            </a:solidFill>
            <a:extLst>
              <a:ext uri="{C807C97D-BFC1-408E-A445-0C87EB9F89A2}">
                <ask:lineSketchStyleProps xmlns:ask="http://schemas.microsoft.com/office/drawing/2018/sketchyshapes" sd="20374136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216000" tIns="180000" rIns="91440" bIns="45720" rtlCol="0" anchor="ctr"/>
          <a:lstStyle/>
          <a:p>
            <a:r>
              <a:rPr lang="en-GB" sz="1400">
                <a:solidFill>
                  <a:srgbClr val="000000"/>
                </a:solidFill>
                <a:effectLst/>
                <a:latin typeface="Arial" panose="020B0604020202020204" pitchFamily="34" charset="0"/>
                <a:ea typeface="Calibri" panose="020F0502020204030204" pitchFamily="34" charset="0"/>
              </a:rPr>
              <a:t>The </a:t>
            </a:r>
            <a:r>
              <a:rPr lang="en-GB" sz="1400" i="1">
                <a:solidFill>
                  <a:srgbClr val="000000"/>
                </a:solidFill>
                <a:effectLst/>
                <a:latin typeface="Arial" panose="020B0604020202020204" pitchFamily="34" charset="0"/>
                <a:ea typeface="Calibri" panose="020F0502020204030204" pitchFamily="34" charset="0"/>
              </a:rPr>
              <a:t>SSCE Cymru funding advice </a:t>
            </a:r>
            <a:r>
              <a:rPr lang="en-GB" sz="1400">
                <a:solidFill>
                  <a:srgbClr val="000000"/>
                </a:solidFill>
                <a:effectLst/>
                <a:latin typeface="Arial" panose="020B0604020202020204" pitchFamily="34" charset="0"/>
                <a:ea typeface="Calibri" panose="020F0502020204030204" pitchFamily="34" charset="0"/>
              </a:rPr>
              <a:t>document document provides advice from the SSCE Cymru team for schools and local authorities, to assist them when applying for funding to support Service children / local Armed Forces community.</a:t>
            </a:r>
            <a:br>
              <a:rPr lang="en-GB" sz="1400">
                <a:solidFill>
                  <a:srgbClr val="000000"/>
                </a:solidFill>
                <a:effectLst/>
                <a:latin typeface="Arial" panose="020B0604020202020204" pitchFamily="34" charset="0"/>
                <a:ea typeface="Calibri" panose="020F0502020204030204" pitchFamily="34" charset="0"/>
              </a:rPr>
            </a:br>
            <a:r>
              <a:rPr lang="en-GB" sz="1400">
                <a:solidFill>
                  <a:srgbClr val="000000"/>
                </a:solidFill>
                <a:effectLst/>
                <a:latin typeface="Arial" panose="020B0604020202020204" pitchFamily="34" charset="0"/>
                <a:ea typeface="Calibri" panose="020F0502020204030204" pitchFamily="34" charset="0"/>
              </a:rPr>
              <a:t>It also includes a checklist of suggested actions to help when preparing and completing a funding application and a list of funding ideas and suggestions.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E73651C-81CA-C279-CFD9-5C40F09801F0}"/>
              </a:ext>
            </a:extLst>
          </p:cNvPr>
          <p:cNvSpPr/>
          <p:nvPr/>
        </p:nvSpPr>
        <p:spPr>
          <a:xfrm>
            <a:off x="634033" y="2772059"/>
            <a:ext cx="6057121" cy="438150"/>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Arial Rounded MT Bold" panose="020F0704030504030204" pitchFamily="34" charset="0"/>
              </a:rPr>
              <a:t>SSCE Cymru funding advice document</a:t>
            </a:r>
          </a:p>
        </p:txBody>
      </p:sp>
      <p:sp>
        <p:nvSpPr>
          <p:cNvPr id="8" name="Rectangle 7">
            <a:extLst>
              <a:ext uri="{FF2B5EF4-FFF2-40B4-BE49-F238E27FC236}">
                <a16:creationId xmlns:a16="http://schemas.microsoft.com/office/drawing/2014/main" id="{70B64BD8-E1D1-C0A5-303B-65C2AA1DB2B8}"/>
              </a:ext>
            </a:extLst>
          </p:cNvPr>
          <p:cNvSpPr/>
          <p:nvPr/>
        </p:nvSpPr>
        <p:spPr>
          <a:xfrm>
            <a:off x="599643" y="4780995"/>
            <a:ext cx="9657326" cy="1098586"/>
          </a:xfrm>
          <a:custGeom>
            <a:avLst/>
            <a:gdLst>
              <a:gd name="connsiteX0" fmla="*/ 0 w 9657326"/>
              <a:gd name="connsiteY0" fmla="*/ 0 h 1098586"/>
              <a:gd name="connsiteX1" fmla="*/ 9657326 w 9657326"/>
              <a:gd name="connsiteY1" fmla="*/ 0 h 1098586"/>
              <a:gd name="connsiteX2" fmla="*/ 9657326 w 9657326"/>
              <a:gd name="connsiteY2" fmla="*/ 1098586 h 1098586"/>
              <a:gd name="connsiteX3" fmla="*/ 0 w 9657326"/>
              <a:gd name="connsiteY3" fmla="*/ 1098586 h 1098586"/>
              <a:gd name="connsiteX4" fmla="*/ 0 w 9657326"/>
              <a:gd name="connsiteY4" fmla="*/ 0 h 109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7326" h="1098586" extrusionOk="0">
                <a:moveTo>
                  <a:pt x="0" y="0"/>
                </a:moveTo>
                <a:cubicBezTo>
                  <a:pt x="4330548" y="63597"/>
                  <a:pt x="7170392" y="-37168"/>
                  <a:pt x="9657326" y="0"/>
                </a:cubicBezTo>
                <a:cubicBezTo>
                  <a:pt x="9726951" y="465115"/>
                  <a:pt x="9664807" y="902598"/>
                  <a:pt x="9657326" y="1098586"/>
                </a:cubicBezTo>
                <a:cubicBezTo>
                  <a:pt x="8422443" y="1035676"/>
                  <a:pt x="1251002" y="1141305"/>
                  <a:pt x="0" y="1098586"/>
                </a:cubicBezTo>
                <a:cubicBezTo>
                  <a:pt x="12558" y="871297"/>
                  <a:pt x="5842" y="345926"/>
                  <a:pt x="0" y="0"/>
                </a:cubicBezTo>
                <a:close/>
              </a:path>
            </a:pathLst>
          </a:custGeom>
          <a:noFill/>
          <a:ln w="28575">
            <a:solidFill>
              <a:srgbClr val="5DAEFF"/>
            </a:solidFill>
            <a:extLst>
              <a:ext uri="{C807C97D-BFC1-408E-A445-0C87EB9F89A2}">
                <ask:lineSketchStyleProps xmlns:ask="http://schemas.microsoft.com/office/drawing/2018/sketchyshapes" sd="20374136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216000" tIns="180000" rIns="91440" bIns="45720" rtlCol="0" anchor="ctr"/>
          <a:lstStyle/>
          <a:p>
            <a:pPr>
              <a:lnSpc>
                <a:spcPct val="107000"/>
              </a:lnSpc>
              <a:spcAft>
                <a:spcPts val="80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Led by the SSCE Cymru Programme Manager, these drop-in sessions are available to support schools and local authorities in Wales with accessing funding to support Service children in education. We will raise awareness of relevant grant funding streams, share examples of good practice, answer questions, promote resources and discuss collaboration opportunities.</a:t>
            </a:r>
            <a:endParaRPr lang="en-GB" sz="14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762E952-50A6-B26F-FE26-17ED8F165EFD}"/>
              </a:ext>
            </a:extLst>
          </p:cNvPr>
          <p:cNvSpPr/>
          <p:nvPr/>
        </p:nvSpPr>
        <p:spPr>
          <a:xfrm>
            <a:off x="654257" y="4446452"/>
            <a:ext cx="5869091" cy="438150"/>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400"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SSCE Cymru funding drop-in sessions</a:t>
            </a:r>
            <a:endParaRPr lang="en-GB" sz="1800" dirty="0">
              <a:effectLst/>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508CD4BE-62C3-8B31-5E82-8AF2B1ACAD99}"/>
              </a:ext>
            </a:extLst>
          </p:cNvPr>
          <p:cNvGrpSpPr/>
          <p:nvPr/>
        </p:nvGrpSpPr>
        <p:grpSpPr>
          <a:xfrm>
            <a:off x="9974478" y="4444543"/>
            <a:ext cx="1610390" cy="1605108"/>
            <a:chOff x="9995874" y="2822487"/>
            <a:chExt cx="1610390" cy="1605108"/>
          </a:xfrm>
          <a:solidFill>
            <a:srgbClr val="E3C3CE"/>
          </a:solidFill>
        </p:grpSpPr>
        <p:grpSp>
          <p:nvGrpSpPr>
            <p:cNvPr id="13" name="Group 12">
              <a:extLst>
                <a:ext uri="{FF2B5EF4-FFF2-40B4-BE49-F238E27FC236}">
                  <a16:creationId xmlns:a16="http://schemas.microsoft.com/office/drawing/2014/main" id="{0068EAFE-141B-11B3-B872-401AB70D92D6}"/>
                </a:ext>
              </a:extLst>
            </p:cNvPr>
            <p:cNvGrpSpPr/>
            <p:nvPr/>
          </p:nvGrpSpPr>
          <p:grpSpPr>
            <a:xfrm>
              <a:off x="9995874" y="2847633"/>
              <a:ext cx="1590496" cy="1579962"/>
              <a:chOff x="3138249" y="5032503"/>
              <a:chExt cx="1256094" cy="1247775"/>
            </a:xfrm>
            <a:grpFill/>
          </p:grpSpPr>
          <p:sp>
            <p:nvSpPr>
              <p:cNvPr id="17" name="Oval 16">
                <a:extLst>
                  <a:ext uri="{FF2B5EF4-FFF2-40B4-BE49-F238E27FC236}">
                    <a16:creationId xmlns:a16="http://schemas.microsoft.com/office/drawing/2014/main" id="{CD6125D1-AC7D-CDDB-4966-1BBD7EFA01C4}"/>
                  </a:ext>
                </a:extLst>
              </p:cNvPr>
              <p:cNvSpPr/>
              <p:nvPr/>
            </p:nvSpPr>
            <p:spPr>
              <a:xfrm>
                <a:off x="3138249" y="5032503"/>
                <a:ext cx="1256094" cy="1247775"/>
              </a:xfrm>
              <a:prstGeom prst="ellipse">
                <a:avLst/>
              </a:prstGeom>
              <a:solidFill>
                <a:srgbClr val="B3D9FF"/>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endParaRPr lang="en-GB" sz="1400">
                  <a:effectLst/>
                  <a:ea typeface="Calibri" panose="020F0502020204030204" pitchFamily="34" charset="0"/>
                  <a:cs typeface="Times New Roman" panose="02020603050405020304" pitchFamily="18" charset="0"/>
                </a:endParaRPr>
              </a:p>
            </p:txBody>
          </p:sp>
          <p:sp>
            <p:nvSpPr>
              <p:cNvPr id="18" name="Star: 5 Points 17">
                <a:extLst>
                  <a:ext uri="{FF2B5EF4-FFF2-40B4-BE49-F238E27FC236}">
                    <a16:creationId xmlns:a16="http://schemas.microsoft.com/office/drawing/2014/main" id="{3AB39A06-9E6C-1144-5468-8D73A3A14546}"/>
                  </a:ext>
                </a:extLst>
              </p:cNvPr>
              <p:cNvSpPr/>
              <p:nvPr/>
            </p:nvSpPr>
            <p:spPr>
              <a:xfrm>
                <a:off x="3201644" y="5048810"/>
                <a:ext cx="1129303" cy="1129303"/>
              </a:xfrm>
              <a:prstGeom prst="star5">
                <a:avLst/>
              </a:prstGeom>
              <a:solidFill>
                <a:srgbClr val="5DAEFF"/>
              </a:solidFill>
              <a:ln>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grpSp>
        <p:sp>
          <p:nvSpPr>
            <p:cNvPr id="15" name="Oval 14">
              <a:extLst>
                <a:ext uri="{FF2B5EF4-FFF2-40B4-BE49-F238E27FC236}">
                  <a16:creationId xmlns:a16="http://schemas.microsoft.com/office/drawing/2014/main" id="{C29F14D2-5558-CA60-7488-93F4E7B5B5FA}"/>
                </a:ext>
              </a:extLst>
            </p:cNvPr>
            <p:cNvSpPr/>
            <p:nvPr/>
          </p:nvSpPr>
          <p:spPr>
            <a:xfrm>
              <a:off x="10015768" y="2822487"/>
              <a:ext cx="1590496" cy="1579962"/>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lnSpc>
                  <a:spcPct val="107000"/>
                </a:lnSpc>
                <a:spcAft>
                  <a:spcPts val="800"/>
                </a:spcAft>
              </a:pPr>
              <a:r>
                <a:rPr lang="en-GB" sz="16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NEXT SESSIONS:</a:t>
              </a:r>
              <a:br>
                <a:rPr lang="en-GB" sz="16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GB" sz="1600" b="1" kern="1200" dirty="0">
                  <a:solidFill>
                    <a:srgbClr val="FFFFFF"/>
                  </a:solidFill>
                  <a:latin typeface="Arial" panose="020B0604020202020204" pitchFamily="34" charset="0"/>
                  <a:ea typeface="Calibri" panose="020F0502020204030204" pitchFamily="34" charset="0"/>
                  <a:cs typeface="Times New Roman" panose="02020603050405020304" pitchFamily="18" charset="0"/>
                </a:rPr>
                <a:t>12</a:t>
              </a:r>
              <a:r>
                <a:rPr lang="en-GB" sz="1600" b="1" kern="1200" baseline="30000" dirty="0">
                  <a:solidFill>
                    <a:srgbClr val="FFFFFF"/>
                  </a:solidFill>
                  <a:latin typeface="Arial" panose="020B0604020202020204" pitchFamily="34" charset="0"/>
                  <a:ea typeface="Calibri" panose="020F0502020204030204" pitchFamily="34" charset="0"/>
                  <a:cs typeface="Times New Roman" panose="02020603050405020304" pitchFamily="18" charset="0"/>
                </a:rPr>
                <a:t>th</a:t>
              </a:r>
              <a:r>
                <a:rPr lang="en-GB" sz="1600" b="1" kern="1200" dirty="0">
                  <a:solidFill>
                    <a:srgbClr val="FFFFFF"/>
                  </a:solidFill>
                  <a:latin typeface="Arial" panose="020B0604020202020204" pitchFamily="34" charset="0"/>
                  <a:ea typeface="Calibri" panose="020F0502020204030204" pitchFamily="34" charset="0"/>
                  <a:cs typeface="Times New Roman" panose="02020603050405020304" pitchFamily="18" charset="0"/>
                </a:rPr>
                <a:t> Sep</a:t>
              </a:r>
              <a:br>
                <a:rPr lang="en-GB" sz="1600" b="1" kern="1200" dirty="0">
                  <a:solidFill>
                    <a:srgbClr val="FFFFFF"/>
                  </a:solidFill>
                  <a:latin typeface="Arial" panose="020B0604020202020204" pitchFamily="34" charset="0"/>
                  <a:ea typeface="Calibri" panose="020F0502020204030204" pitchFamily="34" charset="0"/>
                  <a:cs typeface="Times New Roman" panose="02020603050405020304" pitchFamily="18" charset="0"/>
                </a:rPr>
              </a:br>
              <a:r>
                <a:rPr lang="en-GB" sz="1600" b="1" kern="1200" dirty="0">
                  <a:solidFill>
                    <a:srgbClr val="FFFFFF"/>
                  </a:solidFill>
                  <a:latin typeface="Arial" panose="020B0604020202020204" pitchFamily="34" charset="0"/>
                  <a:ea typeface="Calibri" panose="020F0502020204030204" pitchFamily="34" charset="0"/>
                  <a:cs typeface="Times New Roman" panose="02020603050405020304" pitchFamily="18" charset="0"/>
                </a:rPr>
                <a:t>30</a:t>
              </a:r>
              <a:r>
                <a:rPr lang="en-GB" sz="1600" b="1" kern="1200" baseline="30000" dirty="0">
                  <a:solidFill>
                    <a:srgbClr val="FFFFFF"/>
                  </a:solidFill>
                  <a:latin typeface="Arial" panose="020B0604020202020204" pitchFamily="34" charset="0"/>
                  <a:ea typeface="Calibri" panose="020F0502020204030204" pitchFamily="34" charset="0"/>
                  <a:cs typeface="Times New Roman" panose="02020603050405020304" pitchFamily="18" charset="0"/>
                </a:rPr>
                <a:t>th</a:t>
              </a:r>
              <a:r>
                <a:rPr lang="en-GB" sz="1600" b="1" kern="1200" dirty="0">
                  <a:solidFill>
                    <a:srgbClr val="FFFFFF"/>
                  </a:solidFill>
                  <a:latin typeface="Arial" panose="020B0604020202020204" pitchFamily="34" charset="0"/>
                  <a:ea typeface="Calibri" panose="020F0502020204030204" pitchFamily="34" charset="0"/>
                  <a:cs typeface="Times New Roman" panose="02020603050405020304" pitchFamily="18" charset="0"/>
                </a:rPr>
                <a:t> Sep</a:t>
              </a:r>
            </a:p>
          </p:txBody>
        </p:sp>
      </p:grpSp>
      <p:sp>
        <p:nvSpPr>
          <p:cNvPr id="19" name="Oval 18">
            <a:extLst>
              <a:ext uri="{FF2B5EF4-FFF2-40B4-BE49-F238E27FC236}">
                <a16:creationId xmlns:a16="http://schemas.microsoft.com/office/drawing/2014/main" id="{138CBC80-15B7-2AAD-6010-AD3F415CCC90}"/>
              </a:ext>
            </a:extLst>
          </p:cNvPr>
          <p:cNvSpPr/>
          <p:nvPr/>
        </p:nvSpPr>
        <p:spPr>
          <a:xfrm>
            <a:off x="2256983" y="6096786"/>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ED91DC6A-B45A-16D9-11BE-0B3A9CF3C9EB}"/>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CD53AD57-CC14-CDB0-6B4A-AA55A0A5B6D0}"/>
              </a:ext>
            </a:extLst>
          </p:cNvPr>
          <p:cNvSpPr/>
          <p:nvPr/>
        </p:nvSpPr>
        <p:spPr>
          <a:xfrm>
            <a:off x="610438" y="6311099"/>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8CE8AC15-78B3-0CB0-C5E7-FA28894CCD63}"/>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27362474-8518-0344-26C6-CA61E8DB862D}"/>
              </a:ext>
            </a:extLst>
          </p:cNvPr>
          <p:cNvSpPr/>
          <p:nvPr/>
        </p:nvSpPr>
        <p:spPr>
          <a:xfrm>
            <a:off x="4468722" y="6141712"/>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C7F6AE93-F61B-2652-A242-72F108A7755B}"/>
              </a:ext>
            </a:extLst>
          </p:cNvPr>
          <p:cNvSpPr/>
          <p:nvPr/>
        </p:nvSpPr>
        <p:spPr>
          <a:xfrm>
            <a:off x="3984201" y="6293951"/>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D3BC7916-F9F3-D786-B563-19743F66C884}"/>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5BCE9CEA-0D08-92A3-1357-1AA6B6C7A6B9}"/>
              </a:ext>
            </a:extLst>
          </p:cNvPr>
          <p:cNvSpPr/>
          <p:nvPr/>
        </p:nvSpPr>
        <p:spPr>
          <a:xfrm>
            <a:off x="6008198" y="6014554"/>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8F40D080-B8FC-52A3-425A-9D7F87406C76}"/>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219F06A9-14D9-4A7F-A30A-AB623AE9754B}"/>
              </a:ext>
            </a:extLst>
          </p:cNvPr>
          <p:cNvSpPr/>
          <p:nvPr/>
        </p:nvSpPr>
        <p:spPr>
          <a:xfrm>
            <a:off x="6073920" y="6516413"/>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7C4FC56D-153E-11A2-369E-DF9FA09A7E69}"/>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71C20F6E-E2A6-AB93-2EFA-84981BEA6EF0}"/>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Oval 35">
            <a:extLst>
              <a:ext uri="{FF2B5EF4-FFF2-40B4-BE49-F238E27FC236}">
                <a16:creationId xmlns:a16="http://schemas.microsoft.com/office/drawing/2014/main" id="{7565A4B9-315E-9BDB-9CC6-B4D9730701ED}"/>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Oval 36">
            <a:extLst>
              <a:ext uri="{FF2B5EF4-FFF2-40B4-BE49-F238E27FC236}">
                <a16:creationId xmlns:a16="http://schemas.microsoft.com/office/drawing/2014/main" id="{DF4B4C68-5E21-DA8F-F8D5-0C601B5710C4}"/>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Oval 37">
            <a:extLst>
              <a:ext uri="{FF2B5EF4-FFF2-40B4-BE49-F238E27FC236}">
                <a16:creationId xmlns:a16="http://schemas.microsoft.com/office/drawing/2014/main" id="{58E94DA9-4491-DF6F-9268-1A2FD6EFFE4C}"/>
              </a:ext>
            </a:extLst>
          </p:cNvPr>
          <p:cNvSpPr/>
          <p:nvPr/>
        </p:nvSpPr>
        <p:spPr>
          <a:xfrm>
            <a:off x="9120829" y="5945330"/>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Oval 38">
            <a:extLst>
              <a:ext uri="{FF2B5EF4-FFF2-40B4-BE49-F238E27FC236}">
                <a16:creationId xmlns:a16="http://schemas.microsoft.com/office/drawing/2014/main" id="{F90A94E2-C29C-53F3-C766-C0810D468613}"/>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Oval 39">
            <a:extLst>
              <a:ext uri="{FF2B5EF4-FFF2-40B4-BE49-F238E27FC236}">
                <a16:creationId xmlns:a16="http://schemas.microsoft.com/office/drawing/2014/main" id="{5424D525-E528-1E5F-3476-E7E07913786B}"/>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Oval 40">
            <a:extLst>
              <a:ext uri="{FF2B5EF4-FFF2-40B4-BE49-F238E27FC236}">
                <a16:creationId xmlns:a16="http://schemas.microsoft.com/office/drawing/2014/main" id="{36D39CED-A466-9C5A-8016-4CBA5B92350F}"/>
              </a:ext>
            </a:extLst>
          </p:cNvPr>
          <p:cNvSpPr/>
          <p:nvPr/>
        </p:nvSpPr>
        <p:spPr>
          <a:xfrm>
            <a:off x="8236585" y="613314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42" name="Picture 41">
            <a:hlinkClick r:id="rId4"/>
            <a:extLst>
              <a:ext uri="{FF2B5EF4-FFF2-40B4-BE49-F238E27FC236}">
                <a16:creationId xmlns:a16="http://schemas.microsoft.com/office/drawing/2014/main" id="{85E42DF6-44E3-C304-4828-8E7DCD81F31A}"/>
              </a:ext>
            </a:extLst>
          </p:cNvPr>
          <p:cNvPicPr>
            <a:picLocks noChangeAspect="1"/>
          </p:cNvPicPr>
          <p:nvPr/>
        </p:nvPicPr>
        <p:blipFill rotWithShape="1">
          <a:blip r:embed="rId5">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sp>
        <p:nvSpPr>
          <p:cNvPr id="43" name="Oval 42">
            <a:extLst>
              <a:ext uri="{FF2B5EF4-FFF2-40B4-BE49-F238E27FC236}">
                <a16:creationId xmlns:a16="http://schemas.microsoft.com/office/drawing/2014/main" id="{1F2F855B-EB7D-C2B1-956F-274AAF134F12}"/>
              </a:ext>
            </a:extLst>
          </p:cNvPr>
          <p:cNvSpPr/>
          <p:nvPr/>
        </p:nvSpPr>
        <p:spPr>
          <a:xfrm>
            <a:off x="3054225" y="6133140"/>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44" name="Picture 43" descr="Logo&#10;&#10;Description automatically generated">
            <a:extLst>
              <a:ext uri="{FF2B5EF4-FFF2-40B4-BE49-F238E27FC236}">
                <a16:creationId xmlns:a16="http://schemas.microsoft.com/office/drawing/2014/main" id="{96CC0B01-7EF4-4A61-7D86-BB7D3F7E752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Tree>
    <p:extLst>
      <p:ext uri="{BB962C8B-B14F-4D97-AF65-F5344CB8AC3E}">
        <p14:creationId xmlns:p14="http://schemas.microsoft.com/office/powerpoint/2010/main" val="3276295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logo with text and colorful circles&#10;&#10;Description automatically generated with medium confidence">
            <a:extLst>
              <a:ext uri="{FF2B5EF4-FFF2-40B4-BE49-F238E27FC236}">
                <a16:creationId xmlns:a16="http://schemas.microsoft.com/office/drawing/2014/main" id="{43978FAD-6DC5-547C-2E39-963006408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88" y="-104519"/>
            <a:ext cx="8441586" cy="2300564"/>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387349" y="2067719"/>
            <a:ext cx="10985500" cy="136128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773482" y="2126648"/>
            <a:ext cx="10718799" cy="1138773"/>
          </a:xfrm>
          <a:prstGeom prst="rect">
            <a:avLst/>
          </a:prstGeom>
          <a:noFill/>
        </p:spPr>
        <p:txBody>
          <a:bodyPr wrap="square" lIns="91440" tIns="45720" rIns="91440" bIns="45720" rtlCol="0" anchor="t">
            <a:spAutoFit/>
          </a:bodyPr>
          <a:lstStyle/>
          <a:p>
            <a:pPr algn="ctr"/>
            <a:r>
              <a:rPr lang="en-GB" sz="4000" b="1">
                <a:solidFill>
                  <a:schemeClr val="bg1"/>
                </a:solidFill>
                <a:latin typeface="Arial Rounded MT Bold"/>
                <a:ea typeface="Tahoma"/>
                <a:cs typeface="Tahoma"/>
              </a:rPr>
              <a:t>*NAME*</a:t>
            </a:r>
          </a:p>
          <a:p>
            <a:pPr algn="ctr"/>
            <a:r>
              <a:rPr lang="en-GB" sz="2800" b="1">
                <a:solidFill>
                  <a:schemeClr val="bg1"/>
                </a:solidFill>
                <a:latin typeface="Arial Rounded MT Bold" panose="020F0704030504030204" pitchFamily="34" charset="0"/>
                <a:ea typeface="Tahoma" panose="020B0604030504040204" pitchFamily="34" charset="0"/>
                <a:cs typeface="Tahoma" panose="020B0604030504040204" pitchFamily="34" charset="0"/>
              </a:rPr>
              <a:t>*JOB TITLE*</a:t>
            </a:r>
          </a:p>
        </p:txBody>
      </p:sp>
      <p:pic>
        <p:nvPicPr>
          <p:cNvPr id="2" name="Picture 1" descr="Logo&#10;&#10;Description automatically generated">
            <a:extLst>
              <a:ext uri="{FF2B5EF4-FFF2-40B4-BE49-F238E27FC236}">
                <a16:creationId xmlns:a16="http://schemas.microsoft.com/office/drawing/2014/main" id="{00287C59-CB95-1A6F-D0E4-FBC209ECDB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25479" y="5892227"/>
            <a:ext cx="1333605" cy="850748"/>
          </a:xfrm>
          <a:prstGeom prst="rect">
            <a:avLst/>
          </a:prstGeom>
        </p:spPr>
      </p:pic>
      <p:pic>
        <p:nvPicPr>
          <p:cNvPr id="3" name="Picture 2" descr="A black and white sign with black text&#10;&#10;Description automatically generated">
            <a:extLst>
              <a:ext uri="{FF2B5EF4-FFF2-40B4-BE49-F238E27FC236}">
                <a16:creationId xmlns:a16="http://schemas.microsoft.com/office/drawing/2014/main" id="{9872F607-650C-A64F-4E93-7ED22560D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41" y="6035151"/>
            <a:ext cx="2364820" cy="737824"/>
          </a:xfrm>
          <a:prstGeom prst="rect">
            <a:avLst/>
          </a:prstGeom>
        </p:spPr>
      </p:pic>
      <p:pic>
        <p:nvPicPr>
          <p:cNvPr id="4" name="Picture 3">
            <a:extLst>
              <a:ext uri="{FF2B5EF4-FFF2-40B4-BE49-F238E27FC236}">
                <a16:creationId xmlns:a16="http://schemas.microsoft.com/office/drawing/2014/main" id="{AD1D795A-3EFE-3BC6-EC9B-6554605C122B}"/>
              </a:ext>
            </a:extLst>
          </p:cNvPr>
          <p:cNvPicPr/>
          <p:nvPr/>
        </p:nvPicPr>
        <p:blipFill rotWithShape="1">
          <a:blip r:embed="rId5"/>
          <a:srcRect t="32973" b="33297"/>
          <a:stretch/>
        </p:blipFill>
        <p:spPr bwMode="auto">
          <a:xfrm>
            <a:off x="7438330" y="3621129"/>
            <a:ext cx="2490132" cy="2553349"/>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5CBB058-D8F9-10E6-032E-11FE7189DC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9481" y="3702643"/>
            <a:ext cx="2515450" cy="246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E088CF-C2F0-2C41-A7B3-B70BF455D16E}"/>
              </a:ext>
            </a:extLst>
          </p:cNvPr>
          <p:cNvPicPr/>
          <p:nvPr/>
        </p:nvPicPr>
        <p:blipFill>
          <a:blip r:embed="rId7"/>
          <a:stretch>
            <a:fillRect/>
          </a:stretch>
        </p:blipFill>
        <p:spPr>
          <a:xfrm>
            <a:off x="4838700" y="3621129"/>
            <a:ext cx="2475861" cy="2530591"/>
          </a:xfrm>
          <a:prstGeom prst="rect">
            <a:avLst/>
          </a:prstGeom>
        </p:spPr>
      </p:pic>
      <p:sp>
        <p:nvSpPr>
          <p:cNvPr id="12" name="Oval 11">
            <a:extLst>
              <a:ext uri="{FF2B5EF4-FFF2-40B4-BE49-F238E27FC236}">
                <a16:creationId xmlns:a16="http://schemas.microsoft.com/office/drawing/2014/main" id="{545304F7-0717-51DF-EBFD-FFCB307E69F7}"/>
              </a:ext>
            </a:extLst>
          </p:cNvPr>
          <p:cNvSpPr/>
          <p:nvPr/>
        </p:nvSpPr>
        <p:spPr>
          <a:xfrm>
            <a:off x="9187994" y="5149139"/>
            <a:ext cx="838200" cy="83820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E8768FD9-77AF-E472-E7DE-BDED6CDD0E97}"/>
              </a:ext>
            </a:extLst>
          </p:cNvPr>
          <p:cNvSpPr/>
          <p:nvPr/>
        </p:nvSpPr>
        <p:spPr>
          <a:xfrm>
            <a:off x="2457844" y="5452225"/>
            <a:ext cx="838200" cy="838200"/>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A6CD30C5-FE32-CBDB-B3D9-4324996F0364}"/>
              </a:ext>
            </a:extLst>
          </p:cNvPr>
          <p:cNvSpPr/>
          <p:nvPr/>
        </p:nvSpPr>
        <p:spPr>
          <a:xfrm>
            <a:off x="4827573" y="3543976"/>
            <a:ext cx="838200" cy="8382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77EB5897-951E-EB3C-30FE-482376CCEE7E}"/>
              </a:ext>
            </a:extLst>
          </p:cNvPr>
          <p:cNvSpPr/>
          <p:nvPr/>
        </p:nvSpPr>
        <p:spPr>
          <a:xfrm>
            <a:off x="6724318" y="5371123"/>
            <a:ext cx="571202" cy="5712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9B67685D-DE82-5D9B-D3F5-E1DADE443FA1}"/>
              </a:ext>
            </a:extLst>
          </p:cNvPr>
          <p:cNvSpPr/>
          <p:nvPr/>
        </p:nvSpPr>
        <p:spPr>
          <a:xfrm>
            <a:off x="7505212" y="3725686"/>
            <a:ext cx="571202" cy="5712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4CD7E7B6-7267-A0C3-53C4-1FF99304210D}"/>
              </a:ext>
            </a:extLst>
          </p:cNvPr>
          <p:cNvSpPr/>
          <p:nvPr/>
        </p:nvSpPr>
        <p:spPr>
          <a:xfrm>
            <a:off x="2127845" y="5228680"/>
            <a:ext cx="571202" cy="5712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D22F8126-E32B-CAE6-E8E0-6CC040E9824C}"/>
              </a:ext>
            </a:extLst>
          </p:cNvPr>
          <p:cNvSpPr/>
          <p:nvPr/>
        </p:nvSpPr>
        <p:spPr>
          <a:xfrm>
            <a:off x="4091570" y="3725686"/>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7DEAB62E-8C81-92BC-44BE-D5BD2B0D3B6C}"/>
              </a:ext>
            </a:extLst>
          </p:cNvPr>
          <p:cNvSpPr/>
          <p:nvPr/>
        </p:nvSpPr>
        <p:spPr>
          <a:xfrm>
            <a:off x="6539966" y="5674630"/>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DB19B571-501C-CC61-FC7A-9CE267C26D29}"/>
              </a:ext>
            </a:extLst>
          </p:cNvPr>
          <p:cNvSpPr/>
          <p:nvPr/>
        </p:nvSpPr>
        <p:spPr>
          <a:xfrm>
            <a:off x="9541244" y="4865282"/>
            <a:ext cx="418802" cy="4188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50534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BDBDEB3-CA9F-39C1-8FCE-343AC7781A90}"/>
              </a:ext>
            </a:extLst>
          </p:cNvPr>
          <p:cNvSpPr/>
          <p:nvPr/>
        </p:nvSpPr>
        <p:spPr>
          <a:xfrm>
            <a:off x="491489" y="303301"/>
            <a:ext cx="11176635" cy="900000"/>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SSCE Cymru drop-in sessions</a:t>
            </a:r>
          </a:p>
        </p:txBody>
      </p:sp>
      <p:pic>
        <p:nvPicPr>
          <p:cNvPr id="6" name="Picture 5">
            <a:hlinkClick r:id="rId3"/>
            <a:extLst>
              <a:ext uri="{FF2B5EF4-FFF2-40B4-BE49-F238E27FC236}">
                <a16:creationId xmlns:a16="http://schemas.microsoft.com/office/drawing/2014/main" id="{EF63D989-37BE-D37C-A8CA-A0FB23842E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977"/>
          <a:stretch/>
        </p:blipFill>
        <p:spPr>
          <a:xfrm>
            <a:off x="9685121" y="6246074"/>
            <a:ext cx="1023586" cy="498553"/>
          </a:xfrm>
          <a:prstGeom prst="rect">
            <a:avLst/>
          </a:prstGeom>
        </p:spPr>
      </p:pic>
      <p:pic>
        <p:nvPicPr>
          <p:cNvPr id="7" name="Picture 6" descr="Logo&#10;&#10;Description automatically generated">
            <a:extLst>
              <a:ext uri="{FF2B5EF4-FFF2-40B4-BE49-F238E27FC236}">
                <a16:creationId xmlns:a16="http://schemas.microsoft.com/office/drawing/2014/main" id="{A38C964C-4918-2729-3831-99E69C529E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
        <p:nvSpPr>
          <p:cNvPr id="2" name="Rectangle: Rounded Corners 1">
            <a:extLst>
              <a:ext uri="{FF2B5EF4-FFF2-40B4-BE49-F238E27FC236}">
                <a16:creationId xmlns:a16="http://schemas.microsoft.com/office/drawing/2014/main" id="{F0D98D5F-0BFB-F7EC-1CD5-05EB306362FE}"/>
              </a:ext>
            </a:extLst>
          </p:cNvPr>
          <p:cNvSpPr/>
          <p:nvPr/>
        </p:nvSpPr>
        <p:spPr>
          <a:xfrm>
            <a:off x="82296" y="1306053"/>
            <a:ext cx="10799064" cy="595900"/>
          </a:xfrm>
          <a:prstGeom prst="roundRect">
            <a:avLst>
              <a:gd name="adj" fmla="val 16102"/>
            </a:avLst>
          </a:prstGeom>
          <a:solidFill>
            <a:srgbClr val="8FD450">
              <a:alpha val="25098"/>
            </a:srgbClr>
          </a:solidFill>
          <a:ln>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2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Every month, SSCE Cymru hosts a series of informal drop-in sessions focusing on specific themes. Come along to any of the sessions that interest you, where members of the SSCE Cymru team will share relevant information, promote resources, coordinate discussions, answer your questions and create opportunities for collaboration.</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A5641D7-96AF-66E1-39C9-9FF7E9ACA9EC}"/>
              </a:ext>
            </a:extLst>
          </p:cNvPr>
          <p:cNvSpPr/>
          <p:nvPr/>
        </p:nvSpPr>
        <p:spPr>
          <a:xfrm>
            <a:off x="9884664" y="2116892"/>
            <a:ext cx="2092156" cy="3762335"/>
          </a:xfrm>
          <a:prstGeom prst="roundRect">
            <a:avLst>
              <a:gd name="adj" fmla="val 16102"/>
            </a:avLst>
          </a:prstGeom>
          <a:solidFill>
            <a:srgbClr val="8FD450">
              <a:alpha val="25098"/>
            </a:srgbClr>
          </a:solidFill>
          <a:ln>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Drop-in session themes include:</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Armed Forces Friendly Schools Cymru</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Service children voice</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Funding for supporting Service children</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Local authority Action Plans</a:t>
            </a:r>
            <a:b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en-GB"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SCiP Alliance Thriving Lives Toolkit.</a:t>
            </a:r>
          </a:p>
          <a:p>
            <a:pPr>
              <a:lnSpc>
                <a:spcPct val="107000"/>
              </a:lnSpc>
              <a:spcAft>
                <a:spcPts val="800"/>
              </a:spcAft>
            </a:pPr>
            <a:r>
              <a:rPr lang="en-GB" sz="1200" i="1" dirty="0">
                <a:solidFill>
                  <a:srgbClr val="000000"/>
                </a:solidFill>
                <a:latin typeface="Arial" panose="020B0604020202020204" pitchFamily="34" charset="0"/>
                <a:ea typeface="Calibri" panose="020F0502020204030204" pitchFamily="34" charset="0"/>
                <a:cs typeface="Times New Roman" panose="02020603050405020304" pitchFamily="18" charset="0"/>
              </a:rPr>
              <a:t>Plus additional themes at certain points of the year (i.e. Month of the Military Child, Armed Forces Day).</a:t>
            </a:r>
          </a:p>
        </p:txBody>
      </p:sp>
      <p:sp>
        <p:nvSpPr>
          <p:cNvPr id="4" name="Oval 3">
            <a:hlinkClick r:id="rId6"/>
            <a:extLst>
              <a:ext uri="{FF2B5EF4-FFF2-40B4-BE49-F238E27FC236}">
                <a16:creationId xmlns:a16="http://schemas.microsoft.com/office/drawing/2014/main" id="{3B6DF720-30EF-7CBF-F3F2-5621A1F639FA}"/>
              </a:ext>
            </a:extLst>
          </p:cNvPr>
          <p:cNvSpPr/>
          <p:nvPr/>
        </p:nvSpPr>
        <p:spPr>
          <a:xfrm>
            <a:off x="10644248" y="137293"/>
            <a:ext cx="1286220" cy="1271629"/>
          </a:xfrm>
          <a:prstGeom prst="ellipse">
            <a:avLst/>
          </a:prstGeom>
          <a:solidFill>
            <a:srgbClr val="D5EAFF"/>
          </a:solidFill>
          <a:ln w="28575">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dirty="0">
                <a:solidFill>
                  <a:srgbClr val="000000"/>
                </a:solidFill>
                <a:latin typeface="Arial" panose="020B0604020202020204" pitchFamily="34" charset="0"/>
                <a:cs typeface="Arial" panose="020B0604020202020204" pitchFamily="34" charset="0"/>
                <a:hlinkClick r:id="rId6"/>
              </a:rPr>
              <a:t>Further information here</a:t>
            </a:r>
            <a:endParaRPr lang="en-GB" sz="12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B40E571-DABA-B6F6-5DFB-010F1939BFA5}"/>
              </a:ext>
            </a:extLst>
          </p:cNvPr>
          <p:cNvSpPr/>
          <p:nvPr/>
        </p:nvSpPr>
        <p:spPr>
          <a:xfrm>
            <a:off x="82296" y="1991183"/>
            <a:ext cx="9665208" cy="377984"/>
          </a:xfrm>
          <a:prstGeom prst="roundRect">
            <a:avLst>
              <a:gd name="adj" fmla="val 18771"/>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2000" kern="1200" dirty="0">
                <a:solidFill>
                  <a:srgbClr val="FFFFFF"/>
                </a:solidFill>
                <a:effectLst/>
                <a:latin typeface="Arial Rounded MT Bold" panose="020F0704030504030204" pitchFamily="34" charset="0"/>
                <a:ea typeface="Calibri" panose="020F0502020204030204" pitchFamily="34" charset="0"/>
                <a:cs typeface="Times New Roman" panose="02020603050405020304" pitchFamily="18" charset="0"/>
              </a:rPr>
              <a:t>OCTOBER schedule</a:t>
            </a:r>
            <a:endParaRPr lang="en-GB" sz="1600" dirty="0">
              <a:effectLs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3460F4BF-DA0B-2565-9844-127057B8CE41}"/>
              </a:ext>
            </a:extLst>
          </p:cNvPr>
          <p:cNvSpPr/>
          <p:nvPr/>
        </p:nvSpPr>
        <p:spPr>
          <a:xfrm>
            <a:off x="2082674" y="2451376"/>
            <a:ext cx="1818640" cy="875532"/>
          </a:xfrm>
          <a:prstGeom prst="roundRect">
            <a:avLst/>
          </a:prstGeom>
          <a:solidFill>
            <a:srgbClr val="C00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a:p>
            <a:pPr algn="ctr"/>
            <a:r>
              <a:rPr lang="en-GB" sz="1400" b="1" dirty="0"/>
              <a:t>Tue 1</a:t>
            </a:r>
            <a:r>
              <a:rPr lang="en-GB" sz="1400" b="1" baseline="30000" dirty="0"/>
              <a:t>st</a:t>
            </a:r>
            <a:r>
              <a:rPr lang="en-GB" sz="1400" b="1" dirty="0"/>
              <a:t> </a:t>
            </a:r>
          </a:p>
          <a:p>
            <a:pPr algn="ctr"/>
            <a:r>
              <a:rPr lang="en-GB" sz="1200" b="1" dirty="0"/>
              <a:t>2pm</a:t>
            </a:r>
            <a:r>
              <a:rPr lang="en-GB" sz="1200" dirty="0"/>
              <a:t> SCiP Alliance Thriving Lives Toolkit</a:t>
            </a:r>
          </a:p>
          <a:p>
            <a:pPr algn="ctr"/>
            <a:endParaRPr lang="en-GB" sz="1200" dirty="0"/>
          </a:p>
          <a:p>
            <a:pPr algn="ctr"/>
            <a:endParaRPr lang="en-GB" sz="1200" dirty="0"/>
          </a:p>
        </p:txBody>
      </p:sp>
      <p:sp>
        <p:nvSpPr>
          <p:cNvPr id="19" name="Rectangle: Rounded Corners 18">
            <a:extLst>
              <a:ext uri="{FF2B5EF4-FFF2-40B4-BE49-F238E27FC236}">
                <a16:creationId xmlns:a16="http://schemas.microsoft.com/office/drawing/2014/main" id="{D8038619-3BED-120A-1B88-79ADC3D1F928}"/>
              </a:ext>
            </a:extLst>
          </p:cNvPr>
          <p:cNvSpPr/>
          <p:nvPr/>
        </p:nvSpPr>
        <p:spPr>
          <a:xfrm>
            <a:off x="3988302" y="2448005"/>
            <a:ext cx="1818640" cy="881910"/>
          </a:xfrm>
          <a:prstGeom prst="roundRect">
            <a:avLst/>
          </a:prstGeom>
          <a:solidFill>
            <a:srgbClr val="5D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Wed 2</a:t>
            </a:r>
            <a:r>
              <a:rPr lang="en-GB" sz="1400" b="1" baseline="30000" dirty="0"/>
              <a:t>nd</a:t>
            </a:r>
            <a:r>
              <a:rPr lang="en-GB" sz="1400" b="1" dirty="0"/>
              <a:t> </a:t>
            </a:r>
          </a:p>
          <a:p>
            <a:pPr algn="ctr"/>
            <a:r>
              <a:rPr lang="en-GB" sz="1200" b="1" dirty="0"/>
              <a:t>10am </a:t>
            </a:r>
            <a:r>
              <a:rPr lang="en-GB" sz="1200" dirty="0"/>
              <a:t>Service children voice (Primary)</a:t>
            </a:r>
          </a:p>
          <a:p>
            <a:pPr algn="ctr"/>
            <a:r>
              <a:rPr lang="en-GB" sz="1200" b="1" dirty="0"/>
              <a:t>3pm</a:t>
            </a:r>
            <a:r>
              <a:rPr lang="en-GB" sz="1200" dirty="0"/>
              <a:t> AFFS Cymru</a:t>
            </a:r>
          </a:p>
        </p:txBody>
      </p:sp>
      <p:sp>
        <p:nvSpPr>
          <p:cNvPr id="26" name="Rectangle: Rounded Corners 25">
            <a:extLst>
              <a:ext uri="{FF2B5EF4-FFF2-40B4-BE49-F238E27FC236}">
                <a16:creationId xmlns:a16="http://schemas.microsoft.com/office/drawing/2014/main" id="{914BC690-33DF-0888-6DFE-2A3BB9D3836E}"/>
              </a:ext>
            </a:extLst>
          </p:cNvPr>
          <p:cNvSpPr/>
          <p:nvPr/>
        </p:nvSpPr>
        <p:spPr>
          <a:xfrm>
            <a:off x="7809621" y="2433088"/>
            <a:ext cx="1816715" cy="881910"/>
          </a:xfrm>
          <a:prstGeom prst="roundRect">
            <a:avLst/>
          </a:prstGeom>
          <a:solidFill>
            <a:srgbClr val="C00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Fri 4</a:t>
            </a:r>
            <a:r>
              <a:rPr lang="en-GB" sz="1400" b="1" baseline="30000" dirty="0"/>
              <a:t>th</a:t>
            </a:r>
            <a:r>
              <a:rPr lang="en-GB" sz="1400" b="1" dirty="0"/>
              <a:t> </a:t>
            </a:r>
          </a:p>
          <a:p>
            <a:pPr algn="ctr"/>
            <a:endParaRPr lang="en-GB" sz="1400" b="1" dirty="0"/>
          </a:p>
          <a:p>
            <a:pPr algn="ctr"/>
            <a:endParaRPr lang="en-GB" sz="1200" b="1" dirty="0"/>
          </a:p>
        </p:txBody>
      </p:sp>
      <p:sp>
        <p:nvSpPr>
          <p:cNvPr id="32" name="Rectangle: Rounded Corners 31">
            <a:extLst>
              <a:ext uri="{FF2B5EF4-FFF2-40B4-BE49-F238E27FC236}">
                <a16:creationId xmlns:a16="http://schemas.microsoft.com/office/drawing/2014/main" id="{CA509D4C-F680-4F57-F438-ADFDB0F3A9F5}"/>
              </a:ext>
            </a:extLst>
          </p:cNvPr>
          <p:cNvSpPr/>
          <p:nvPr/>
        </p:nvSpPr>
        <p:spPr>
          <a:xfrm>
            <a:off x="5893934" y="2442425"/>
            <a:ext cx="1818640" cy="881910"/>
          </a:xfrm>
          <a:prstGeom prst="roundRect">
            <a:avLst/>
          </a:prstGeom>
          <a:solidFill>
            <a:srgbClr val="8FD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Thu 3</a:t>
            </a:r>
            <a:r>
              <a:rPr lang="en-GB" sz="1400" b="1" baseline="30000" dirty="0"/>
              <a:t>rd</a:t>
            </a:r>
            <a:r>
              <a:rPr lang="en-GB" sz="1400" b="1" dirty="0"/>
              <a:t> </a:t>
            </a:r>
          </a:p>
          <a:p>
            <a:pPr algn="ctr"/>
            <a:r>
              <a:rPr lang="en-GB" sz="1200" b="1" dirty="0"/>
              <a:t>10am</a:t>
            </a:r>
            <a:r>
              <a:rPr lang="en-GB" sz="1200" dirty="0"/>
              <a:t> Remembrance</a:t>
            </a:r>
          </a:p>
          <a:p>
            <a:pPr algn="ctr"/>
            <a:endParaRPr lang="en-GB" sz="1200" dirty="0"/>
          </a:p>
        </p:txBody>
      </p:sp>
      <p:sp>
        <p:nvSpPr>
          <p:cNvPr id="33" name="Rectangle: Rounded Corners 32">
            <a:extLst>
              <a:ext uri="{FF2B5EF4-FFF2-40B4-BE49-F238E27FC236}">
                <a16:creationId xmlns:a16="http://schemas.microsoft.com/office/drawing/2014/main" id="{743F850C-678B-1CC5-E9E0-0DB045F521B9}"/>
              </a:ext>
            </a:extLst>
          </p:cNvPr>
          <p:cNvSpPr/>
          <p:nvPr/>
        </p:nvSpPr>
        <p:spPr>
          <a:xfrm>
            <a:off x="170801" y="3392307"/>
            <a:ext cx="1818640" cy="875532"/>
          </a:xfrm>
          <a:prstGeom prst="roundRect">
            <a:avLst/>
          </a:prstGeom>
          <a:solidFill>
            <a:srgbClr val="5D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Mon 7</a:t>
            </a:r>
            <a:r>
              <a:rPr lang="en-GB" sz="1400" b="1" baseline="30000" dirty="0"/>
              <a:t>th</a:t>
            </a:r>
            <a:r>
              <a:rPr lang="en-GB" sz="1400" b="1" dirty="0"/>
              <a:t> </a:t>
            </a:r>
            <a:endParaRPr lang="en-GB" sz="1400" b="1" baseline="30000" dirty="0"/>
          </a:p>
          <a:p>
            <a:pPr algn="ctr"/>
            <a:r>
              <a:rPr lang="en-GB" sz="1200" b="1" dirty="0"/>
              <a:t>10am</a:t>
            </a:r>
            <a:r>
              <a:rPr lang="en-GB" sz="1200" dirty="0"/>
              <a:t> Armed Forces Friendly Schools Cymru</a:t>
            </a:r>
            <a:endParaRPr lang="en-GB" sz="1200" b="1" dirty="0"/>
          </a:p>
        </p:txBody>
      </p:sp>
      <p:sp>
        <p:nvSpPr>
          <p:cNvPr id="34" name="Rectangle: Rounded Corners 33">
            <a:extLst>
              <a:ext uri="{FF2B5EF4-FFF2-40B4-BE49-F238E27FC236}">
                <a16:creationId xmlns:a16="http://schemas.microsoft.com/office/drawing/2014/main" id="{05563E21-14FD-FC4F-64E6-F1C331D80C64}"/>
              </a:ext>
            </a:extLst>
          </p:cNvPr>
          <p:cNvSpPr/>
          <p:nvPr/>
        </p:nvSpPr>
        <p:spPr>
          <a:xfrm>
            <a:off x="3988302" y="3393756"/>
            <a:ext cx="1818640" cy="881910"/>
          </a:xfrm>
          <a:prstGeom prst="roundRect">
            <a:avLst/>
          </a:prstGeom>
          <a:solidFill>
            <a:srgbClr val="C00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Wed 9</a:t>
            </a:r>
            <a:r>
              <a:rPr lang="en-GB" sz="1400" b="1" baseline="30000" dirty="0"/>
              <a:t>th</a:t>
            </a:r>
            <a:endParaRPr lang="en-GB" sz="1400" b="1" dirty="0"/>
          </a:p>
          <a:p>
            <a:pPr algn="ctr"/>
            <a:r>
              <a:rPr lang="en-GB" sz="1200" b="1" dirty="0"/>
              <a:t>10am </a:t>
            </a:r>
            <a:r>
              <a:rPr lang="en-GB" sz="1200" dirty="0"/>
              <a:t>Funding for supporting Service children</a:t>
            </a:r>
            <a:endParaRPr lang="en-GB" sz="1200" b="1" dirty="0"/>
          </a:p>
        </p:txBody>
      </p:sp>
      <p:sp>
        <p:nvSpPr>
          <p:cNvPr id="35" name="Rectangle: Rounded Corners 34">
            <a:extLst>
              <a:ext uri="{FF2B5EF4-FFF2-40B4-BE49-F238E27FC236}">
                <a16:creationId xmlns:a16="http://schemas.microsoft.com/office/drawing/2014/main" id="{D09A1256-6D68-4918-A177-27F1F0987F83}"/>
              </a:ext>
            </a:extLst>
          </p:cNvPr>
          <p:cNvSpPr/>
          <p:nvPr/>
        </p:nvSpPr>
        <p:spPr>
          <a:xfrm>
            <a:off x="2082674" y="3397127"/>
            <a:ext cx="1818640" cy="875532"/>
          </a:xfrm>
          <a:prstGeom prst="roundRect">
            <a:avLst/>
          </a:prstGeom>
          <a:solidFill>
            <a:srgbClr val="8FD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Tue 8</a:t>
            </a:r>
            <a:r>
              <a:rPr lang="en-GB" sz="1400" b="1" baseline="30000" dirty="0"/>
              <a:t>th</a:t>
            </a:r>
          </a:p>
          <a:p>
            <a:pPr algn="ctr"/>
            <a:r>
              <a:rPr lang="en-GB" sz="1200" b="1" dirty="0"/>
              <a:t>2pm </a:t>
            </a:r>
            <a:r>
              <a:rPr lang="en-GB" sz="1200" dirty="0"/>
              <a:t>Service children voice (Secondary)</a:t>
            </a:r>
          </a:p>
        </p:txBody>
      </p:sp>
      <p:sp>
        <p:nvSpPr>
          <p:cNvPr id="36" name="Rectangle: Rounded Corners 35">
            <a:extLst>
              <a:ext uri="{FF2B5EF4-FFF2-40B4-BE49-F238E27FC236}">
                <a16:creationId xmlns:a16="http://schemas.microsoft.com/office/drawing/2014/main" id="{31595EA0-FF2C-003B-A704-4B40C7175D84}"/>
              </a:ext>
            </a:extLst>
          </p:cNvPr>
          <p:cNvSpPr/>
          <p:nvPr/>
        </p:nvSpPr>
        <p:spPr>
          <a:xfrm>
            <a:off x="5893934" y="3388176"/>
            <a:ext cx="1818640" cy="881910"/>
          </a:xfrm>
          <a:prstGeom prst="roundRect">
            <a:avLst/>
          </a:prstGeom>
          <a:solidFill>
            <a:srgbClr val="5D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Thu 10</a:t>
            </a:r>
            <a:r>
              <a:rPr lang="en-GB" sz="1400" b="1" baseline="30000" dirty="0"/>
              <a:t>th</a:t>
            </a:r>
            <a:r>
              <a:rPr lang="en-GB" sz="1400" b="1" dirty="0"/>
              <a:t> </a:t>
            </a:r>
          </a:p>
          <a:p>
            <a:pPr algn="ctr"/>
            <a:r>
              <a:rPr lang="en-GB" sz="1200" b="1" dirty="0"/>
              <a:t>10am</a:t>
            </a:r>
            <a:r>
              <a:rPr lang="en-GB" sz="1200" dirty="0"/>
              <a:t> Local Authority Action Plan</a:t>
            </a:r>
          </a:p>
          <a:p>
            <a:pPr algn="ctr"/>
            <a:r>
              <a:rPr lang="en-GB" sz="1200" b="1" dirty="0"/>
              <a:t>3pm</a:t>
            </a:r>
            <a:r>
              <a:rPr lang="en-GB" sz="1200" dirty="0"/>
              <a:t> AFFS Cymru</a:t>
            </a:r>
          </a:p>
        </p:txBody>
      </p:sp>
      <p:sp>
        <p:nvSpPr>
          <p:cNvPr id="37" name="Rectangle: Rounded Corners 36">
            <a:extLst>
              <a:ext uri="{FF2B5EF4-FFF2-40B4-BE49-F238E27FC236}">
                <a16:creationId xmlns:a16="http://schemas.microsoft.com/office/drawing/2014/main" id="{68D3AD33-9B97-975F-D909-67AC1DBA6857}"/>
              </a:ext>
            </a:extLst>
          </p:cNvPr>
          <p:cNvSpPr/>
          <p:nvPr/>
        </p:nvSpPr>
        <p:spPr>
          <a:xfrm>
            <a:off x="7809621" y="3378839"/>
            <a:ext cx="1816715" cy="881910"/>
          </a:xfrm>
          <a:prstGeom prst="roundRect">
            <a:avLst/>
          </a:prstGeom>
          <a:solidFill>
            <a:srgbClr val="8FD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Fri 11</a:t>
            </a:r>
            <a:r>
              <a:rPr lang="en-GB" sz="1400" b="1" baseline="30000" dirty="0"/>
              <a:t>th</a:t>
            </a:r>
            <a:endParaRPr lang="en-GB" sz="1200" dirty="0"/>
          </a:p>
          <a:p>
            <a:pPr algn="ctr"/>
            <a:endParaRPr lang="en-GB" sz="1200" dirty="0"/>
          </a:p>
          <a:p>
            <a:pPr algn="ctr"/>
            <a:endParaRPr lang="en-GB" sz="1200" dirty="0"/>
          </a:p>
        </p:txBody>
      </p:sp>
      <p:sp>
        <p:nvSpPr>
          <p:cNvPr id="38" name="Rectangle: Rounded Corners 37">
            <a:extLst>
              <a:ext uri="{FF2B5EF4-FFF2-40B4-BE49-F238E27FC236}">
                <a16:creationId xmlns:a16="http://schemas.microsoft.com/office/drawing/2014/main" id="{B88B5909-0348-63BC-E561-FABAD0303E2B}"/>
              </a:ext>
            </a:extLst>
          </p:cNvPr>
          <p:cNvSpPr/>
          <p:nvPr/>
        </p:nvSpPr>
        <p:spPr>
          <a:xfrm>
            <a:off x="170801" y="4359393"/>
            <a:ext cx="1818640" cy="875532"/>
          </a:xfrm>
          <a:prstGeom prst="roundRect">
            <a:avLst/>
          </a:prstGeom>
          <a:solidFill>
            <a:srgbClr val="C00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Mon 14</a:t>
            </a:r>
            <a:r>
              <a:rPr lang="en-GB" sz="1400" b="1" baseline="30000" dirty="0"/>
              <a:t>th</a:t>
            </a:r>
            <a:endParaRPr lang="en-GB" sz="1400" b="1" dirty="0"/>
          </a:p>
          <a:p>
            <a:pPr algn="ctr"/>
            <a:r>
              <a:rPr lang="en-GB" sz="1200" b="1" dirty="0"/>
              <a:t>2pm </a:t>
            </a:r>
            <a:r>
              <a:rPr lang="en-GB" sz="1200" dirty="0"/>
              <a:t>Service children voice (Primary)</a:t>
            </a:r>
          </a:p>
        </p:txBody>
      </p:sp>
      <p:sp>
        <p:nvSpPr>
          <p:cNvPr id="39" name="Rectangle: Rounded Corners 38">
            <a:extLst>
              <a:ext uri="{FF2B5EF4-FFF2-40B4-BE49-F238E27FC236}">
                <a16:creationId xmlns:a16="http://schemas.microsoft.com/office/drawing/2014/main" id="{B0B63B5A-A889-ABCC-830E-588A5F0489E3}"/>
              </a:ext>
            </a:extLst>
          </p:cNvPr>
          <p:cNvSpPr/>
          <p:nvPr/>
        </p:nvSpPr>
        <p:spPr>
          <a:xfrm>
            <a:off x="2082674" y="4364213"/>
            <a:ext cx="1818640" cy="875532"/>
          </a:xfrm>
          <a:prstGeom prst="roundRect">
            <a:avLst/>
          </a:prstGeom>
          <a:solidFill>
            <a:srgbClr val="5D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Tue 15</a:t>
            </a:r>
            <a:r>
              <a:rPr lang="en-GB" sz="1400" b="1" baseline="30000" dirty="0"/>
              <a:t>th</a:t>
            </a:r>
          </a:p>
          <a:p>
            <a:pPr algn="ctr"/>
            <a:r>
              <a:rPr lang="en-GB" sz="1200" b="1" dirty="0"/>
              <a:t>3pm </a:t>
            </a:r>
            <a:r>
              <a:rPr lang="en-GB" sz="1200" dirty="0"/>
              <a:t>Data collection</a:t>
            </a:r>
            <a:endParaRPr lang="en-GB" sz="1200" baseline="30000" dirty="0"/>
          </a:p>
          <a:p>
            <a:pPr algn="ctr"/>
            <a:endParaRPr lang="en-GB" sz="1200" b="1" dirty="0"/>
          </a:p>
        </p:txBody>
      </p:sp>
      <p:sp>
        <p:nvSpPr>
          <p:cNvPr id="40" name="Rectangle: Rounded Corners 39">
            <a:extLst>
              <a:ext uri="{FF2B5EF4-FFF2-40B4-BE49-F238E27FC236}">
                <a16:creationId xmlns:a16="http://schemas.microsoft.com/office/drawing/2014/main" id="{5ECEE111-EECA-CB98-7BC9-AB3EA5E517CA}"/>
              </a:ext>
            </a:extLst>
          </p:cNvPr>
          <p:cNvSpPr/>
          <p:nvPr/>
        </p:nvSpPr>
        <p:spPr>
          <a:xfrm>
            <a:off x="3988302" y="4360842"/>
            <a:ext cx="1818640" cy="881910"/>
          </a:xfrm>
          <a:prstGeom prst="roundRect">
            <a:avLst/>
          </a:prstGeom>
          <a:solidFill>
            <a:srgbClr val="8FD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Wed 16</a:t>
            </a:r>
            <a:r>
              <a:rPr lang="en-GB" sz="1400" b="1" baseline="30000" dirty="0"/>
              <a:t>th</a:t>
            </a:r>
            <a:r>
              <a:rPr lang="en-GB" sz="1400" b="1" dirty="0"/>
              <a:t> </a:t>
            </a:r>
          </a:p>
          <a:p>
            <a:pPr algn="ctr"/>
            <a:r>
              <a:rPr lang="en-GB" sz="1200" b="1" dirty="0"/>
              <a:t>10am</a:t>
            </a:r>
            <a:r>
              <a:rPr lang="en-GB" sz="1200" dirty="0"/>
              <a:t> SCiP Alliance Thriving Lives Toolkit</a:t>
            </a:r>
          </a:p>
          <a:p>
            <a:pPr algn="ctr"/>
            <a:r>
              <a:rPr lang="en-GB" sz="1200" b="1" dirty="0"/>
              <a:t>2pm</a:t>
            </a:r>
            <a:r>
              <a:rPr lang="en-GB" sz="1200" dirty="0"/>
              <a:t> AFFS Cymru</a:t>
            </a:r>
          </a:p>
        </p:txBody>
      </p:sp>
      <p:sp>
        <p:nvSpPr>
          <p:cNvPr id="41" name="Rectangle: Rounded Corners 40">
            <a:extLst>
              <a:ext uri="{FF2B5EF4-FFF2-40B4-BE49-F238E27FC236}">
                <a16:creationId xmlns:a16="http://schemas.microsoft.com/office/drawing/2014/main" id="{9066DB70-98B9-BE6F-2FEE-BED8BA343B79}"/>
              </a:ext>
            </a:extLst>
          </p:cNvPr>
          <p:cNvSpPr/>
          <p:nvPr/>
        </p:nvSpPr>
        <p:spPr>
          <a:xfrm>
            <a:off x="5893934" y="4355262"/>
            <a:ext cx="1818640" cy="881910"/>
          </a:xfrm>
          <a:prstGeom prst="roundRect">
            <a:avLst/>
          </a:prstGeom>
          <a:solidFill>
            <a:srgbClr val="C00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Thu 17</a:t>
            </a:r>
            <a:r>
              <a:rPr lang="en-GB" sz="1400" b="1" baseline="30000" dirty="0"/>
              <a:t>th</a:t>
            </a:r>
          </a:p>
          <a:p>
            <a:pPr algn="ctr"/>
            <a:r>
              <a:rPr lang="en-GB" sz="1200" b="1" dirty="0"/>
              <a:t>3pm </a:t>
            </a:r>
            <a:r>
              <a:rPr lang="en-GB" sz="1200" dirty="0"/>
              <a:t>Funding for supporting Service children</a:t>
            </a:r>
            <a:endParaRPr lang="en-GB" sz="1200" b="1" baseline="30000" dirty="0"/>
          </a:p>
          <a:p>
            <a:pPr algn="ctr"/>
            <a:endParaRPr lang="en-GB" sz="1200" b="1" dirty="0"/>
          </a:p>
        </p:txBody>
      </p:sp>
      <p:sp>
        <p:nvSpPr>
          <p:cNvPr id="42" name="Rectangle: Rounded Corners 41">
            <a:extLst>
              <a:ext uri="{FF2B5EF4-FFF2-40B4-BE49-F238E27FC236}">
                <a16:creationId xmlns:a16="http://schemas.microsoft.com/office/drawing/2014/main" id="{010DB18F-8BFF-A9D5-8491-3FA112425276}"/>
              </a:ext>
            </a:extLst>
          </p:cNvPr>
          <p:cNvSpPr/>
          <p:nvPr/>
        </p:nvSpPr>
        <p:spPr>
          <a:xfrm>
            <a:off x="7809621" y="4327637"/>
            <a:ext cx="1816715" cy="881910"/>
          </a:xfrm>
          <a:prstGeom prst="roundRect">
            <a:avLst/>
          </a:prstGeom>
          <a:solidFill>
            <a:srgbClr val="5D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Fri 18</a:t>
            </a:r>
            <a:r>
              <a:rPr lang="en-GB" sz="1400" b="1" baseline="30000" dirty="0"/>
              <a:t>th</a:t>
            </a:r>
            <a:r>
              <a:rPr lang="en-GB" sz="1400" b="1" dirty="0"/>
              <a:t> </a:t>
            </a:r>
            <a:endParaRPr lang="en-GB" sz="1200" b="1" baseline="30000" dirty="0"/>
          </a:p>
          <a:p>
            <a:pPr algn="ctr"/>
            <a:r>
              <a:rPr lang="en-GB" sz="1200" b="1" dirty="0"/>
              <a:t>10am </a:t>
            </a:r>
            <a:r>
              <a:rPr lang="en-GB" sz="1200" dirty="0"/>
              <a:t>Armed Forces Friendly Schools Cymru</a:t>
            </a:r>
            <a:endParaRPr lang="en-GB" sz="1200" b="1" baseline="30000" dirty="0"/>
          </a:p>
          <a:p>
            <a:pPr algn="ctr"/>
            <a:endParaRPr lang="en-GB" sz="1200" dirty="0"/>
          </a:p>
        </p:txBody>
      </p:sp>
      <p:sp>
        <p:nvSpPr>
          <p:cNvPr id="43" name="Rectangle: Rounded Corners 42">
            <a:extLst>
              <a:ext uri="{FF2B5EF4-FFF2-40B4-BE49-F238E27FC236}">
                <a16:creationId xmlns:a16="http://schemas.microsoft.com/office/drawing/2014/main" id="{51B214F6-332A-8158-57C1-62F442A2349C}"/>
              </a:ext>
            </a:extLst>
          </p:cNvPr>
          <p:cNvSpPr/>
          <p:nvPr/>
        </p:nvSpPr>
        <p:spPr>
          <a:xfrm>
            <a:off x="170801" y="5305144"/>
            <a:ext cx="1818640" cy="875532"/>
          </a:xfrm>
          <a:prstGeom prst="roundRect">
            <a:avLst/>
          </a:prstGeom>
          <a:solidFill>
            <a:srgbClr val="8FD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Mon 21</a:t>
            </a:r>
            <a:r>
              <a:rPr lang="en-GB" sz="1400" b="1" baseline="30000" dirty="0"/>
              <a:t>st</a:t>
            </a:r>
            <a:r>
              <a:rPr lang="en-GB" sz="1400" b="1" dirty="0"/>
              <a:t> </a:t>
            </a:r>
            <a:endParaRPr lang="en-GB" sz="1400" b="1" baseline="30000" dirty="0"/>
          </a:p>
          <a:p>
            <a:pPr algn="ctr"/>
            <a:r>
              <a:rPr lang="en-GB" sz="1200" b="1" dirty="0"/>
              <a:t>2pm</a:t>
            </a:r>
            <a:r>
              <a:rPr lang="en-GB" sz="1200" dirty="0"/>
              <a:t> Remembrance</a:t>
            </a:r>
          </a:p>
          <a:p>
            <a:pPr algn="ctr"/>
            <a:endParaRPr lang="en-GB" sz="1200" dirty="0"/>
          </a:p>
        </p:txBody>
      </p:sp>
      <p:sp>
        <p:nvSpPr>
          <p:cNvPr id="44" name="Rectangle: Rounded Corners 43">
            <a:extLst>
              <a:ext uri="{FF2B5EF4-FFF2-40B4-BE49-F238E27FC236}">
                <a16:creationId xmlns:a16="http://schemas.microsoft.com/office/drawing/2014/main" id="{08D80D33-8D7E-A980-5439-102FBC230B9C}"/>
              </a:ext>
            </a:extLst>
          </p:cNvPr>
          <p:cNvSpPr/>
          <p:nvPr/>
        </p:nvSpPr>
        <p:spPr>
          <a:xfrm>
            <a:off x="2082674" y="5309964"/>
            <a:ext cx="1818640" cy="875532"/>
          </a:xfrm>
          <a:prstGeom prst="roundRect">
            <a:avLst/>
          </a:prstGeom>
          <a:solidFill>
            <a:srgbClr val="C00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Tue 22</a:t>
            </a:r>
            <a:r>
              <a:rPr lang="en-GB" sz="1400" b="1" baseline="30000" dirty="0"/>
              <a:t>nd</a:t>
            </a:r>
            <a:r>
              <a:rPr lang="en-GB" sz="1400" b="1" dirty="0"/>
              <a:t> </a:t>
            </a:r>
          </a:p>
          <a:p>
            <a:pPr algn="ctr"/>
            <a:r>
              <a:rPr lang="en-GB" sz="1200" b="1" dirty="0"/>
              <a:t>2pm</a:t>
            </a:r>
            <a:r>
              <a:rPr lang="en-GB" sz="1200" dirty="0"/>
              <a:t> Local Authority Action Plan</a:t>
            </a:r>
            <a:r>
              <a:rPr lang="en-GB" sz="1200" b="1" dirty="0"/>
              <a:t> </a:t>
            </a:r>
          </a:p>
        </p:txBody>
      </p:sp>
      <p:sp>
        <p:nvSpPr>
          <p:cNvPr id="45" name="Rectangle: Rounded Corners 44">
            <a:extLst>
              <a:ext uri="{FF2B5EF4-FFF2-40B4-BE49-F238E27FC236}">
                <a16:creationId xmlns:a16="http://schemas.microsoft.com/office/drawing/2014/main" id="{7DD2E76A-60C5-FA9F-9CCE-611729CC4A38}"/>
              </a:ext>
            </a:extLst>
          </p:cNvPr>
          <p:cNvSpPr/>
          <p:nvPr/>
        </p:nvSpPr>
        <p:spPr>
          <a:xfrm>
            <a:off x="3988302" y="5306593"/>
            <a:ext cx="1818640" cy="881910"/>
          </a:xfrm>
          <a:prstGeom prst="roundRect">
            <a:avLst/>
          </a:prstGeom>
          <a:solidFill>
            <a:srgbClr val="5D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Wed 23</a:t>
            </a:r>
            <a:r>
              <a:rPr lang="en-GB" sz="1400" b="1" baseline="30000" dirty="0"/>
              <a:t>rd</a:t>
            </a:r>
            <a:r>
              <a:rPr lang="en-GB" sz="1400" b="1" dirty="0"/>
              <a:t> </a:t>
            </a:r>
          </a:p>
          <a:p>
            <a:pPr algn="ctr"/>
            <a:r>
              <a:rPr lang="en-GB" sz="1200" b="1" dirty="0"/>
              <a:t>2pm </a:t>
            </a:r>
            <a:r>
              <a:rPr lang="en-GB" sz="1200" dirty="0"/>
              <a:t>Armed Forces Friendly Schools Cymru</a:t>
            </a:r>
            <a:endParaRPr lang="en-GB" sz="1200" b="1" dirty="0"/>
          </a:p>
        </p:txBody>
      </p:sp>
      <p:sp>
        <p:nvSpPr>
          <p:cNvPr id="46" name="Rectangle: Rounded Corners 45">
            <a:extLst>
              <a:ext uri="{FF2B5EF4-FFF2-40B4-BE49-F238E27FC236}">
                <a16:creationId xmlns:a16="http://schemas.microsoft.com/office/drawing/2014/main" id="{114FC75B-4399-0DA6-2D24-1C36451D9353}"/>
              </a:ext>
            </a:extLst>
          </p:cNvPr>
          <p:cNvSpPr/>
          <p:nvPr/>
        </p:nvSpPr>
        <p:spPr>
          <a:xfrm>
            <a:off x="5893934" y="5296187"/>
            <a:ext cx="1818640" cy="881910"/>
          </a:xfrm>
          <a:prstGeom prst="roundRect">
            <a:avLst/>
          </a:prstGeom>
          <a:solidFill>
            <a:srgbClr val="8FD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Thu 24</a:t>
            </a:r>
            <a:r>
              <a:rPr lang="en-GB" sz="1400" b="1" baseline="30000" dirty="0"/>
              <a:t>th</a:t>
            </a:r>
          </a:p>
          <a:p>
            <a:pPr algn="ctr"/>
            <a:r>
              <a:rPr lang="en-GB" sz="1200" b="1" dirty="0"/>
              <a:t>10am </a:t>
            </a:r>
            <a:r>
              <a:rPr lang="en-GB" sz="1200" dirty="0"/>
              <a:t>Service children voice (Secondary)</a:t>
            </a:r>
            <a:endParaRPr lang="en-GB" sz="1200" b="1" dirty="0"/>
          </a:p>
        </p:txBody>
      </p:sp>
      <p:sp>
        <p:nvSpPr>
          <p:cNvPr id="47" name="Rectangle: Rounded Corners 46">
            <a:extLst>
              <a:ext uri="{FF2B5EF4-FFF2-40B4-BE49-F238E27FC236}">
                <a16:creationId xmlns:a16="http://schemas.microsoft.com/office/drawing/2014/main" id="{6AB3256D-FFA0-53DE-33EC-288349DEFA73}"/>
              </a:ext>
            </a:extLst>
          </p:cNvPr>
          <p:cNvSpPr/>
          <p:nvPr/>
        </p:nvSpPr>
        <p:spPr>
          <a:xfrm>
            <a:off x="7809621" y="5294723"/>
            <a:ext cx="1816715" cy="881910"/>
          </a:xfrm>
          <a:prstGeom prst="roundRect">
            <a:avLst/>
          </a:prstGeom>
          <a:solidFill>
            <a:srgbClr val="C00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Fri 25</a:t>
            </a:r>
            <a:r>
              <a:rPr lang="en-GB" sz="1400" b="1" baseline="30000" dirty="0"/>
              <a:t>th</a:t>
            </a:r>
            <a:r>
              <a:rPr lang="en-GB" sz="1400" b="1" dirty="0"/>
              <a:t> </a:t>
            </a:r>
          </a:p>
          <a:p>
            <a:pPr algn="ctr"/>
            <a:endParaRPr lang="en-GB" sz="1100" b="1" dirty="0"/>
          </a:p>
          <a:p>
            <a:pPr algn="ctr"/>
            <a:endParaRPr lang="en-GB" sz="1100" b="1" dirty="0"/>
          </a:p>
        </p:txBody>
      </p:sp>
      <p:sp>
        <p:nvSpPr>
          <p:cNvPr id="50" name="Rectangle: Rounded Corners 49">
            <a:extLst>
              <a:ext uri="{FF2B5EF4-FFF2-40B4-BE49-F238E27FC236}">
                <a16:creationId xmlns:a16="http://schemas.microsoft.com/office/drawing/2014/main" id="{52EA5484-A779-9C4D-85E2-5C451C4ABDDF}"/>
              </a:ext>
            </a:extLst>
          </p:cNvPr>
          <p:cNvSpPr/>
          <p:nvPr/>
        </p:nvSpPr>
        <p:spPr>
          <a:xfrm>
            <a:off x="170801" y="6258722"/>
            <a:ext cx="1818640" cy="486515"/>
          </a:xfrm>
          <a:prstGeom prst="roundRect">
            <a:avLst/>
          </a:prstGeom>
          <a:solidFill>
            <a:srgbClr val="5D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Mon 28</a:t>
            </a:r>
            <a:r>
              <a:rPr lang="en-GB" sz="1400" b="1" baseline="30000" dirty="0"/>
              <a:t>th</a:t>
            </a:r>
            <a:r>
              <a:rPr lang="en-GB" sz="1400" b="1" dirty="0"/>
              <a:t> </a:t>
            </a:r>
          </a:p>
          <a:p>
            <a:pPr algn="ctr"/>
            <a:endParaRPr lang="en-GB" sz="1200" b="1" dirty="0"/>
          </a:p>
        </p:txBody>
      </p:sp>
      <p:sp>
        <p:nvSpPr>
          <p:cNvPr id="51" name="Rectangle: Rounded Corners 50">
            <a:extLst>
              <a:ext uri="{FF2B5EF4-FFF2-40B4-BE49-F238E27FC236}">
                <a16:creationId xmlns:a16="http://schemas.microsoft.com/office/drawing/2014/main" id="{B626CB18-8A03-8B2F-D2DC-0810B06A6CDF}"/>
              </a:ext>
            </a:extLst>
          </p:cNvPr>
          <p:cNvSpPr/>
          <p:nvPr/>
        </p:nvSpPr>
        <p:spPr>
          <a:xfrm>
            <a:off x="2076431" y="6248316"/>
            <a:ext cx="1818640" cy="486515"/>
          </a:xfrm>
          <a:prstGeom prst="roundRect">
            <a:avLst/>
          </a:prstGeom>
          <a:solidFill>
            <a:srgbClr val="8FD4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Tue 29</a:t>
            </a:r>
            <a:r>
              <a:rPr lang="en-GB" sz="1400" b="1" baseline="30000" dirty="0"/>
              <a:t>th</a:t>
            </a:r>
            <a:r>
              <a:rPr lang="en-GB" sz="1400" b="1" dirty="0"/>
              <a:t> </a:t>
            </a:r>
            <a:endParaRPr lang="en-GB" sz="1400" b="1" baseline="30000" dirty="0"/>
          </a:p>
          <a:p>
            <a:pPr algn="ctr"/>
            <a:endParaRPr lang="en-GB" sz="1200" b="1" dirty="0"/>
          </a:p>
        </p:txBody>
      </p:sp>
      <p:sp>
        <p:nvSpPr>
          <p:cNvPr id="52" name="Rectangle: Rounded Corners 51">
            <a:extLst>
              <a:ext uri="{FF2B5EF4-FFF2-40B4-BE49-F238E27FC236}">
                <a16:creationId xmlns:a16="http://schemas.microsoft.com/office/drawing/2014/main" id="{651D2E0C-D20F-A80C-8B92-F7D3925D1B39}"/>
              </a:ext>
            </a:extLst>
          </p:cNvPr>
          <p:cNvSpPr/>
          <p:nvPr/>
        </p:nvSpPr>
        <p:spPr>
          <a:xfrm>
            <a:off x="3982059" y="6246852"/>
            <a:ext cx="1816715" cy="486515"/>
          </a:xfrm>
          <a:prstGeom prst="roundRect">
            <a:avLst/>
          </a:prstGeom>
          <a:solidFill>
            <a:srgbClr val="C000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t>Wed 30</a:t>
            </a:r>
            <a:r>
              <a:rPr lang="en-GB" sz="1400" b="1" baseline="30000" dirty="0"/>
              <a:t>th</a:t>
            </a:r>
            <a:r>
              <a:rPr lang="en-GB" sz="1400" b="1" dirty="0"/>
              <a:t> </a:t>
            </a:r>
          </a:p>
          <a:p>
            <a:pPr algn="ctr"/>
            <a:endParaRPr lang="en-GB" sz="1100" b="1" dirty="0"/>
          </a:p>
        </p:txBody>
      </p:sp>
    </p:spTree>
    <p:extLst>
      <p:ext uri="{BB962C8B-B14F-4D97-AF65-F5344CB8AC3E}">
        <p14:creationId xmlns:p14="http://schemas.microsoft.com/office/powerpoint/2010/main" val="1516051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erson, table, child, grass&#10;&#10;Description automatically generated">
            <a:extLst>
              <a:ext uri="{FF2B5EF4-FFF2-40B4-BE49-F238E27FC236}">
                <a16:creationId xmlns:a16="http://schemas.microsoft.com/office/drawing/2014/main" id="{F1422848-B05E-47A0-8ABC-A5161A7F3FA2}"/>
              </a:ext>
            </a:extLst>
          </p:cNvPr>
          <p:cNvPicPr/>
          <p:nvPr/>
        </p:nvPicPr>
        <p:blipFill rotWithShape="1">
          <a:blip r:embed="rId3"/>
          <a:srcRect b="66558"/>
          <a:stretch/>
        </p:blipFill>
        <p:spPr bwMode="auto">
          <a:xfrm>
            <a:off x="1928036" y="2504031"/>
            <a:ext cx="2540686" cy="2549805"/>
          </a:xfrm>
          <a:prstGeom prst="rect">
            <a:avLst/>
          </a:prstGeom>
          <a:extLst>
            <a:ext uri="{53640926-AAD7-44D8-BBD7-CCE9431645EC}">
              <a14:shadowObscured xmlns:a14="http://schemas.microsoft.com/office/drawing/2010/main"/>
            </a:ext>
          </a:extLst>
        </p:spPr>
      </p:pic>
      <p:pic>
        <p:nvPicPr>
          <p:cNvPr id="28" name="Picture 34">
            <a:extLst>
              <a:ext uri="{FF2B5EF4-FFF2-40B4-BE49-F238E27FC236}">
                <a16:creationId xmlns:a16="http://schemas.microsoft.com/office/drawing/2014/main" id="{3F41C8A7-25A4-49FB-9163-B093356CA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50" y="2570538"/>
            <a:ext cx="2580528" cy="24996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group of people posing for the camera&#10;&#10;Description automatically generated">
            <a:extLst>
              <a:ext uri="{FF2B5EF4-FFF2-40B4-BE49-F238E27FC236}">
                <a16:creationId xmlns:a16="http://schemas.microsoft.com/office/drawing/2014/main" id="{8961563E-341F-4AE9-A58F-8C89B6F31425}"/>
              </a:ext>
            </a:extLst>
          </p:cNvPr>
          <p:cNvPicPr/>
          <p:nvPr/>
        </p:nvPicPr>
        <p:blipFill rotWithShape="1">
          <a:blip r:embed="rId5"/>
          <a:srcRect t="67027"/>
          <a:stretch/>
        </p:blipFill>
        <p:spPr bwMode="auto">
          <a:xfrm>
            <a:off x="4533590" y="2488765"/>
            <a:ext cx="2580529" cy="2545307"/>
          </a:xfrm>
          <a:prstGeom prst="rect">
            <a:avLst/>
          </a:prstGeom>
          <a:extLst>
            <a:ext uri="{53640926-AAD7-44D8-BBD7-CCE9431645EC}">
              <a14:shadowObscured xmlns:a14="http://schemas.microsoft.com/office/drawing/2010/main"/>
            </a:ext>
          </a:extLst>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445533"/>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603250" y="472436"/>
            <a:ext cx="10718799" cy="923330"/>
          </a:xfrm>
          <a:prstGeom prst="rect">
            <a:avLst/>
          </a:prstGeom>
          <a:noFill/>
        </p:spPr>
        <p:txBody>
          <a:bodyPr wrap="square" rtlCol="0">
            <a:spAutoFit/>
          </a:bodyPr>
          <a:lstStyle/>
          <a:p>
            <a:pPr algn="ctr"/>
            <a:r>
              <a:rPr lang="en-GB" sz="5400" b="1">
                <a:solidFill>
                  <a:schemeClr val="bg1"/>
                </a:solidFill>
                <a:latin typeface="Arial Rounded MT Bold" panose="020F0704030504030204" pitchFamily="34" charset="0"/>
                <a:ea typeface="Tahoma" panose="020B0604030504040204" pitchFamily="34" charset="0"/>
                <a:cs typeface="Tahoma" panose="020B0604030504040204" pitchFamily="34" charset="0"/>
              </a:rPr>
              <a:t>Questions?</a:t>
            </a:r>
          </a:p>
        </p:txBody>
      </p:sp>
      <p:sp>
        <p:nvSpPr>
          <p:cNvPr id="15" name="Oval 14">
            <a:extLst>
              <a:ext uri="{FF2B5EF4-FFF2-40B4-BE49-F238E27FC236}">
                <a16:creationId xmlns:a16="http://schemas.microsoft.com/office/drawing/2014/main" id="{EF6585E5-EFE8-4563-AE39-39E65E9FF299}"/>
              </a:ext>
            </a:extLst>
          </p:cNvPr>
          <p:cNvSpPr/>
          <p:nvPr/>
        </p:nvSpPr>
        <p:spPr>
          <a:xfrm>
            <a:off x="8921319" y="4062791"/>
            <a:ext cx="838200" cy="83820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5E5318FC-DB74-497C-B610-62DEA29DCC4E}"/>
              </a:ext>
            </a:extLst>
          </p:cNvPr>
          <p:cNvSpPr/>
          <p:nvPr/>
        </p:nvSpPr>
        <p:spPr>
          <a:xfrm>
            <a:off x="2191169" y="4365877"/>
            <a:ext cx="838200" cy="838200"/>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F1DD4293-BC4F-49B3-A050-DB553341FF24}"/>
              </a:ext>
            </a:extLst>
          </p:cNvPr>
          <p:cNvSpPr/>
          <p:nvPr/>
        </p:nvSpPr>
        <p:spPr>
          <a:xfrm>
            <a:off x="4560898" y="2457628"/>
            <a:ext cx="838200" cy="8382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5030C58E-9F1D-4785-A25F-F247206043B5}"/>
              </a:ext>
            </a:extLst>
          </p:cNvPr>
          <p:cNvSpPr/>
          <p:nvPr/>
        </p:nvSpPr>
        <p:spPr>
          <a:xfrm>
            <a:off x="6457643" y="4284775"/>
            <a:ext cx="571202" cy="5712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EB288C36-42E2-4A23-AFF8-AC1100A318F0}"/>
              </a:ext>
            </a:extLst>
          </p:cNvPr>
          <p:cNvSpPr/>
          <p:nvPr/>
        </p:nvSpPr>
        <p:spPr>
          <a:xfrm>
            <a:off x="7238537" y="2639338"/>
            <a:ext cx="571202" cy="5712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1078511B-4001-458D-AFD6-99F13D8DEE28}"/>
              </a:ext>
            </a:extLst>
          </p:cNvPr>
          <p:cNvSpPr/>
          <p:nvPr/>
        </p:nvSpPr>
        <p:spPr>
          <a:xfrm>
            <a:off x="1861170" y="4142332"/>
            <a:ext cx="571202" cy="5712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3F791093-2E16-4CE1-87C6-88983AB40791}"/>
              </a:ext>
            </a:extLst>
          </p:cNvPr>
          <p:cNvSpPr/>
          <p:nvPr/>
        </p:nvSpPr>
        <p:spPr>
          <a:xfrm>
            <a:off x="3824895" y="2639338"/>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FCBB760F-E66D-4349-93EB-2130C7A40F62}"/>
              </a:ext>
            </a:extLst>
          </p:cNvPr>
          <p:cNvSpPr/>
          <p:nvPr/>
        </p:nvSpPr>
        <p:spPr>
          <a:xfrm>
            <a:off x="6273291" y="4588282"/>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74DEE074-DF26-4E23-A351-E748277A7812}"/>
              </a:ext>
            </a:extLst>
          </p:cNvPr>
          <p:cNvSpPr/>
          <p:nvPr/>
        </p:nvSpPr>
        <p:spPr>
          <a:xfrm>
            <a:off x="9274569" y="3778934"/>
            <a:ext cx="418802" cy="4188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2" name="Picture 21">
            <a:hlinkClick r:id="rId6"/>
            <a:extLst>
              <a:ext uri="{FF2B5EF4-FFF2-40B4-BE49-F238E27FC236}">
                <a16:creationId xmlns:a16="http://schemas.microsoft.com/office/drawing/2014/main" id="{646FF840-91D3-4F56-A3DC-58AF742654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sp>
        <p:nvSpPr>
          <p:cNvPr id="27" name="Oval 26">
            <a:extLst>
              <a:ext uri="{FF2B5EF4-FFF2-40B4-BE49-F238E27FC236}">
                <a16:creationId xmlns:a16="http://schemas.microsoft.com/office/drawing/2014/main" id="{3B40DB1C-43CE-41B5-A0E3-07C1B6345CEC}"/>
              </a:ext>
            </a:extLst>
          </p:cNvPr>
          <p:cNvSpPr/>
          <p:nvPr/>
        </p:nvSpPr>
        <p:spPr>
          <a:xfrm>
            <a:off x="2256983" y="6096786"/>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5B389F7C-5AEB-4B09-BF48-04ADD4FC5C80}"/>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ECE5B0EF-FB68-46D1-B08B-77788E2E66F6}"/>
              </a:ext>
            </a:extLst>
          </p:cNvPr>
          <p:cNvSpPr/>
          <p:nvPr/>
        </p:nvSpPr>
        <p:spPr>
          <a:xfrm>
            <a:off x="610438" y="6311099"/>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Oval 31">
            <a:extLst>
              <a:ext uri="{FF2B5EF4-FFF2-40B4-BE49-F238E27FC236}">
                <a16:creationId xmlns:a16="http://schemas.microsoft.com/office/drawing/2014/main" id="{03BB0F48-F3BF-4439-93BB-D7E9CC13FBCA}"/>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3" name="Oval 32">
            <a:extLst>
              <a:ext uri="{FF2B5EF4-FFF2-40B4-BE49-F238E27FC236}">
                <a16:creationId xmlns:a16="http://schemas.microsoft.com/office/drawing/2014/main" id="{E433B895-EC41-443F-AE3A-A49CF6755A17}"/>
              </a:ext>
            </a:extLst>
          </p:cNvPr>
          <p:cNvSpPr/>
          <p:nvPr/>
        </p:nvSpPr>
        <p:spPr>
          <a:xfrm>
            <a:off x="4468722" y="6141712"/>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Oval 33">
            <a:extLst>
              <a:ext uri="{FF2B5EF4-FFF2-40B4-BE49-F238E27FC236}">
                <a16:creationId xmlns:a16="http://schemas.microsoft.com/office/drawing/2014/main" id="{3B7F8236-4927-4624-87BD-2670B81DCA99}"/>
              </a:ext>
            </a:extLst>
          </p:cNvPr>
          <p:cNvSpPr/>
          <p:nvPr/>
        </p:nvSpPr>
        <p:spPr>
          <a:xfrm>
            <a:off x="3984201" y="6293951"/>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CC409FC0-0433-4602-9B85-B6E6A51C43CF}"/>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Oval 35">
            <a:extLst>
              <a:ext uri="{FF2B5EF4-FFF2-40B4-BE49-F238E27FC236}">
                <a16:creationId xmlns:a16="http://schemas.microsoft.com/office/drawing/2014/main" id="{4B4EAC65-07DB-4512-ACC5-C9D54489CDA7}"/>
              </a:ext>
            </a:extLst>
          </p:cNvPr>
          <p:cNvSpPr/>
          <p:nvPr/>
        </p:nvSpPr>
        <p:spPr>
          <a:xfrm>
            <a:off x="6526349" y="5973767"/>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Oval 36">
            <a:extLst>
              <a:ext uri="{FF2B5EF4-FFF2-40B4-BE49-F238E27FC236}">
                <a16:creationId xmlns:a16="http://schemas.microsoft.com/office/drawing/2014/main" id="{C3D1F802-F30C-4E81-8B3E-5A703DFCCD6F}"/>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Oval 37">
            <a:extLst>
              <a:ext uri="{FF2B5EF4-FFF2-40B4-BE49-F238E27FC236}">
                <a16:creationId xmlns:a16="http://schemas.microsoft.com/office/drawing/2014/main" id="{F42FF92F-6D3F-407C-8C67-0F4CE13A6EB4}"/>
              </a:ext>
            </a:extLst>
          </p:cNvPr>
          <p:cNvSpPr/>
          <p:nvPr/>
        </p:nvSpPr>
        <p:spPr>
          <a:xfrm>
            <a:off x="6073920" y="6516413"/>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Oval 38">
            <a:extLst>
              <a:ext uri="{FF2B5EF4-FFF2-40B4-BE49-F238E27FC236}">
                <a16:creationId xmlns:a16="http://schemas.microsoft.com/office/drawing/2014/main" id="{9DC4A70E-B2A8-479C-A87E-E161AEE8E446}"/>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Oval 39">
            <a:extLst>
              <a:ext uri="{FF2B5EF4-FFF2-40B4-BE49-F238E27FC236}">
                <a16:creationId xmlns:a16="http://schemas.microsoft.com/office/drawing/2014/main" id="{C1E0FDA6-9A4F-4C51-900A-4A597E57A4A3}"/>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Oval 40">
            <a:extLst>
              <a:ext uri="{FF2B5EF4-FFF2-40B4-BE49-F238E27FC236}">
                <a16:creationId xmlns:a16="http://schemas.microsoft.com/office/drawing/2014/main" id="{188D14E4-2151-4A09-8867-F6ACC99EB847}"/>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Oval 41">
            <a:extLst>
              <a:ext uri="{FF2B5EF4-FFF2-40B4-BE49-F238E27FC236}">
                <a16:creationId xmlns:a16="http://schemas.microsoft.com/office/drawing/2014/main" id="{60456F04-4B7B-4029-B01B-C9C3CDC47323}"/>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Oval 42">
            <a:extLst>
              <a:ext uri="{FF2B5EF4-FFF2-40B4-BE49-F238E27FC236}">
                <a16:creationId xmlns:a16="http://schemas.microsoft.com/office/drawing/2014/main" id="{D67C979E-8775-4CA9-8257-EF0859BF5BD2}"/>
              </a:ext>
            </a:extLst>
          </p:cNvPr>
          <p:cNvSpPr/>
          <p:nvPr/>
        </p:nvSpPr>
        <p:spPr>
          <a:xfrm>
            <a:off x="9056370" y="5907080"/>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Oval 43">
            <a:extLst>
              <a:ext uri="{FF2B5EF4-FFF2-40B4-BE49-F238E27FC236}">
                <a16:creationId xmlns:a16="http://schemas.microsoft.com/office/drawing/2014/main" id="{A48DBC53-8133-43D0-A8EA-E2B009D2CB6F}"/>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Oval 44">
            <a:extLst>
              <a:ext uri="{FF2B5EF4-FFF2-40B4-BE49-F238E27FC236}">
                <a16:creationId xmlns:a16="http://schemas.microsoft.com/office/drawing/2014/main" id="{0B3D75D3-097D-41D5-9B13-3BF0EDB977CC}"/>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Oval 45">
            <a:extLst>
              <a:ext uri="{FF2B5EF4-FFF2-40B4-BE49-F238E27FC236}">
                <a16:creationId xmlns:a16="http://schemas.microsoft.com/office/drawing/2014/main" id="{2AD33E9D-075D-424D-8DCB-4E7A344A0388}"/>
              </a:ext>
            </a:extLst>
          </p:cNvPr>
          <p:cNvSpPr/>
          <p:nvPr/>
        </p:nvSpPr>
        <p:spPr>
          <a:xfrm>
            <a:off x="8236585" y="613314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Oval 46">
            <a:extLst>
              <a:ext uri="{FF2B5EF4-FFF2-40B4-BE49-F238E27FC236}">
                <a16:creationId xmlns:a16="http://schemas.microsoft.com/office/drawing/2014/main" id="{2C98A733-E935-49C7-9953-AB0878984550}"/>
              </a:ext>
            </a:extLst>
          </p:cNvPr>
          <p:cNvSpPr/>
          <p:nvPr/>
        </p:nvSpPr>
        <p:spPr>
          <a:xfrm>
            <a:off x="3054225" y="6133140"/>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Logo&#10;&#10;Description automatically generated">
            <a:extLst>
              <a:ext uri="{FF2B5EF4-FFF2-40B4-BE49-F238E27FC236}">
                <a16:creationId xmlns:a16="http://schemas.microsoft.com/office/drawing/2014/main" id="{CE384626-8C8F-BD1D-8BE2-7A6E3D60F4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Tree>
    <p:extLst>
      <p:ext uri="{BB962C8B-B14F-4D97-AF65-F5344CB8AC3E}">
        <p14:creationId xmlns:p14="http://schemas.microsoft.com/office/powerpoint/2010/main" val="317976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7A98F38-D66C-4E6C-97AB-5EBA200F7AE1}"/>
              </a:ext>
            </a:extLst>
          </p:cNvPr>
          <p:cNvPicPr/>
          <p:nvPr/>
        </p:nvPicPr>
        <p:blipFill rotWithShape="1">
          <a:blip r:embed="rId3"/>
          <a:srcRect t="33081" b="33081"/>
          <a:stretch/>
        </p:blipFill>
        <p:spPr bwMode="auto">
          <a:xfrm>
            <a:off x="4411876" y="2104952"/>
            <a:ext cx="2711616" cy="2720307"/>
          </a:xfrm>
          <a:prstGeom prst="rect">
            <a:avLst/>
          </a:prstGeom>
          <a:ln>
            <a:noFill/>
          </a:ln>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4057F542-93DF-46E1-BA0B-D0BB1A4F3673}"/>
              </a:ext>
            </a:extLst>
          </p:cNvPr>
          <p:cNvPicPr/>
          <p:nvPr/>
        </p:nvPicPr>
        <p:blipFill rotWithShape="1">
          <a:blip r:embed="rId4"/>
          <a:srcRect b="66485"/>
          <a:stretch/>
        </p:blipFill>
        <p:spPr bwMode="auto">
          <a:xfrm>
            <a:off x="7117053" y="2162565"/>
            <a:ext cx="2642441" cy="2625393"/>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0CFC02E5-AA34-43E8-BD45-1DC42785D9F1}"/>
              </a:ext>
            </a:extLst>
          </p:cNvPr>
          <p:cNvPicPr/>
          <p:nvPr/>
        </p:nvPicPr>
        <p:blipFill rotWithShape="1">
          <a:blip r:embed="rId5"/>
          <a:srcRect t="33765" b="33010"/>
          <a:stretch/>
        </p:blipFill>
        <p:spPr bwMode="auto">
          <a:xfrm>
            <a:off x="1739172" y="2162565"/>
            <a:ext cx="2749701" cy="2625392"/>
          </a:xfrm>
          <a:prstGeom prst="rect">
            <a:avLst/>
          </a:prstGeom>
          <a:ln>
            <a:noFill/>
          </a:ln>
          <a:extLst>
            <a:ext uri="{53640926-AAD7-44D8-BBD7-CCE9431645EC}">
              <a14:shadowObscured xmlns:a14="http://schemas.microsoft.com/office/drawing/2010/main"/>
            </a:ext>
          </a:extLst>
        </p:spPr>
      </p:pic>
      <p:sp>
        <p:nvSpPr>
          <p:cNvPr id="29" name="Rectangle: Rounded Corners 28">
            <a:extLst>
              <a:ext uri="{FF2B5EF4-FFF2-40B4-BE49-F238E27FC236}">
                <a16:creationId xmlns:a16="http://schemas.microsoft.com/office/drawing/2014/main" id="{349BA3E9-28C7-460A-AD55-3CB4C5AA8D0C}"/>
              </a:ext>
            </a:extLst>
          </p:cNvPr>
          <p:cNvSpPr/>
          <p:nvPr/>
        </p:nvSpPr>
        <p:spPr>
          <a:xfrm>
            <a:off x="3818424" y="4953739"/>
            <a:ext cx="4340838" cy="659542"/>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Rectangle: Rounded Corners 29">
            <a:extLst>
              <a:ext uri="{FF2B5EF4-FFF2-40B4-BE49-F238E27FC236}">
                <a16:creationId xmlns:a16="http://schemas.microsoft.com/office/drawing/2014/main" id="{3223148D-62EA-4501-9839-FF79EE074DD3}"/>
              </a:ext>
            </a:extLst>
          </p:cNvPr>
          <p:cNvSpPr/>
          <p:nvPr/>
        </p:nvSpPr>
        <p:spPr>
          <a:xfrm>
            <a:off x="3530221" y="5748202"/>
            <a:ext cx="4883689" cy="659542"/>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6">
            <a:extLst>
              <a:ext uri="{28A0092B-C50C-407E-A947-70E740481C1C}">
                <a14:useLocalDpi xmlns:a14="http://schemas.microsoft.com/office/drawing/2010/main" val="0"/>
              </a:ext>
            </a:extLst>
          </a:blip>
          <a:srcRect r="51977"/>
          <a:stretch/>
        </p:blipFill>
        <p:spPr>
          <a:xfrm>
            <a:off x="188861" y="5935090"/>
            <a:ext cx="1539575" cy="749873"/>
          </a:xfrm>
          <a:prstGeom prst="rect">
            <a:avLst/>
          </a:prstGeom>
        </p:spPr>
      </p:pic>
      <p:sp>
        <p:nvSpPr>
          <p:cNvPr id="8" name="Rectangle: Rounded Corners 7">
            <a:extLst>
              <a:ext uri="{FF2B5EF4-FFF2-40B4-BE49-F238E27FC236}">
                <a16:creationId xmlns:a16="http://schemas.microsoft.com/office/drawing/2014/main" id="{1C8625E5-A74D-4A82-945D-BCCB90D9722A}"/>
              </a:ext>
            </a:extLst>
          </p:cNvPr>
          <p:cNvSpPr/>
          <p:nvPr/>
        </p:nvSpPr>
        <p:spPr>
          <a:xfrm>
            <a:off x="603250" y="212192"/>
            <a:ext cx="10985500" cy="1445533"/>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570AFD94-889A-4C02-B9F5-E8303E0AE1A0}"/>
              </a:ext>
            </a:extLst>
          </p:cNvPr>
          <p:cNvSpPr txBox="1"/>
          <p:nvPr/>
        </p:nvSpPr>
        <p:spPr>
          <a:xfrm>
            <a:off x="603250" y="472436"/>
            <a:ext cx="10718799" cy="923330"/>
          </a:xfrm>
          <a:prstGeom prst="rect">
            <a:avLst/>
          </a:prstGeom>
          <a:noFill/>
        </p:spPr>
        <p:txBody>
          <a:bodyPr wrap="square" rtlCol="0">
            <a:spAutoFit/>
          </a:bodyPr>
          <a:lstStyle/>
          <a:p>
            <a:pPr algn="ctr"/>
            <a:r>
              <a:rPr lang="en-GB" sz="5400" b="1" dirty="0" err="1">
                <a:solidFill>
                  <a:schemeClr val="bg1"/>
                </a:solidFill>
                <a:latin typeface="Arial Rounded MT Bold" panose="020F0704030504030204" pitchFamily="34" charset="0"/>
                <a:ea typeface="Tahoma" panose="020B0604030504040204" pitchFamily="34" charset="0"/>
                <a:cs typeface="Tahoma" panose="020B0604030504040204" pitchFamily="34" charset="0"/>
              </a:rPr>
              <a:t>Diolch</a:t>
            </a:r>
            <a:r>
              <a:rPr lang="en-GB" sz="54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    Thank you</a:t>
            </a:r>
          </a:p>
        </p:txBody>
      </p:sp>
      <p:sp>
        <p:nvSpPr>
          <p:cNvPr id="22" name="TextBox 21">
            <a:extLst>
              <a:ext uri="{FF2B5EF4-FFF2-40B4-BE49-F238E27FC236}">
                <a16:creationId xmlns:a16="http://schemas.microsoft.com/office/drawing/2014/main" id="{35B55435-A346-4DC9-BF09-61E2C77E63BD}"/>
              </a:ext>
            </a:extLst>
          </p:cNvPr>
          <p:cNvSpPr txBox="1"/>
          <p:nvPr/>
        </p:nvSpPr>
        <p:spPr>
          <a:xfrm>
            <a:off x="3818424" y="4990934"/>
            <a:ext cx="4458271" cy="523220"/>
          </a:xfrm>
          <a:prstGeom prst="rect">
            <a:avLst/>
          </a:prstGeom>
          <a:noFill/>
        </p:spPr>
        <p:txBody>
          <a:bodyPr wrap="square" rtlCol="0">
            <a:spAutoFit/>
          </a:bodyPr>
          <a:lstStyle/>
          <a:p>
            <a:pPr lvl="0"/>
            <a:r>
              <a:rPr lang="en-GB" sz="2800" b="1">
                <a:solidFill>
                  <a:schemeClr val="bg1"/>
                </a:solidFill>
                <a:latin typeface="Arial Rounded MT Bold" panose="020F0704030504030204" pitchFamily="34" charset="0"/>
                <a:ea typeface="Tahoma" panose="020B0604030504040204" pitchFamily="34" charset="0"/>
                <a:cs typeface="Tahoma" panose="020B0604030504040204" pitchFamily="34" charset="0"/>
              </a:rPr>
              <a:t>www.SSCECymru.co.uk</a:t>
            </a:r>
          </a:p>
        </p:txBody>
      </p:sp>
      <p:sp>
        <p:nvSpPr>
          <p:cNvPr id="23" name="TextBox 22">
            <a:extLst>
              <a:ext uri="{FF2B5EF4-FFF2-40B4-BE49-F238E27FC236}">
                <a16:creationId xmlns:a16="http://schemas.microsoft.com/office/drawing/2014/main" id="{38BB17B5-94C2-45DC-ACFB-A893DBEA38E4}"/>
              </a:ext>
            </a:extLst>
          </p:cNvPr>
          <p:cNvSpPr txBox="1"/>
          <p:nvPr/>
        </p:nvSpPr>
        <p:spPr>
          <a:xfrm>
            <a:off x="3554584" y="5816363"/>
            <a:ext cx="4816130" cy="523220"/>
          </a:xfrm>
          <a:prstGeom prst="rect">
            <a:avLst/>
          </a:prstGeom>
          <a:noFill/>
        </p:spPr>
        <p:txBody>
          <a:bodyPr wrap="square" rtlCol="0">
            <a:spAutoFit/>
          </a:bodyPr>
          <a:lstStyle/>
          <a:p>
            <a:pPr lvl="0" algn="ctr"/>
            <a:r>
              <a:rPr lang="en-GB" sz="2800" b="1">
                <a:solidFill>
                  <a:schemeClr val="bg1"/>
                </a:solidFill>
                <a:latin typeface="Arial Rounded MT Bold" panose="020F0704030504030204" pitchFamily="34" charset="0"/>
                <a:ea typeface="Tahoma" panose="020B0604030504040204" pitchFamily="34" charset="0"/>
                <a:cs typeface="Tahoma" panose="020B0604030504040204" pitchFamily="34" charset="0"/>
              </a:rPr>
              <a:t>SSCECymru@wlga.gov.uk</a:t>
            </a:r>
          </a:p>
        </p:txBody>
      </p:sp>
      <p:sp>
        <p:nvSpPr>
          <p:cNvPr id="34" name="Oval 33">
            <a:extLst>
              <a:ext uri="{FF2B5EF4-FFF2-40B4-BE49-F238E27FC236}">
                <a16:creationId xmlns:a16="http://schemas.microsoft.com/office/drawing/2014/main" id="{7A5FF62B-6908-4D0B-BCC2-BCAE2701C498}"/>
              </a:ext>
            </a:extLst>
          </p:cNvPr>
          <p:cNvSpPr/>
          <p:nvPr/>
        </p:nvSpPr>
        <p:spPr>
          <a:xfrm>
            <a:off x="9064845" y="3899014"/>
            <a:ext cx="838200" cy="838200"/>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Oval 34">
            <a:extLst>
              <a:ext uri="{FF2B5EF4-FFF2-40B4-BE49-F238E27FC236}">
                <a16:creationId xmlns:a16="http://schemas.microsoft.com/office/drawing/2014/main" id="{379BC561-690D-49BF-B5DF-FCE140FE8083}"/>
              </a:ext>
            </a:extLst>
          </p:cNvPr>
          <p:cNvSpPr/>
          <p:nvPr/>
        </p:nvSpPr>
        <p:spPr>
          <a:xfrm>
            <a:off x="1960957" y="4218343"/>
            <a:ext cx="838200" cy="838200"/>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Oval 35">
            <a:extLst>
              <a:ext uri="{FF2B5EF4-FFF2-40B4-BE49-F238E27FC236}">
                <a16:creationId xmlns:a16="http://schemas.microsoft.com/office/drawing/2014/main" id="{20E51849-8F95-403D-8FF6-B8671E04D024}"/>
              </a:ext>
            </a:extLst>
          </p:cNvPr>
          <p:cNvSpPr/>
          <p:nvPr/>
        </p:nvSpPr>
        <p:spPr>
          <a:xfrm>
            <a:off x="4560873" y="2108163"/>
            <a:ext cx="838200" cy="8382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Oval 36">
            <a:extLst>
              <a:ext uri="{FF2B5EF4-FFF2-40B4-BE49-F238E27FC236}">
                <a16:creationId xmlns:a16="http://schemas.microsoft.com/office/drawing/2014/main" id="{17795BCD-9ACA-4199-96BF-3DC12610583A}"/>
              </a:ext>
            </a:extLst>
          </p:cNvPr>
          <p:cNvSpPr/>
          <p:nvPr/>
        </p:nvSpPr>
        <p:spPr>
          <a:xfrm>
            <a:off x="6457618" y="3935310"/>
            <a:ext cx="571202" cy="5712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Oval 37">
            <a:extLst>
              <a:ext uri="{FF2B5EF4-FFF2-40B4-BE49-F238E27FC236}">
                <a16:creationId xmlns:a16="http://schemas.microsoft.com/office/drawing/2014/main" id="{A7C48EEE-6FB7-4BA3-A076-10322553E06D}"/>
              </a:ext>
            </a:extLst>
          </p:cNvPr>
          <p:cNvSpPr/>
          <p:nvPr/>
        </p:nvSpPr>
        <p:spPr>
          <a:xfrm>
            <a:off x="7238512" y="2289873"/>
            <a:ext cx="571202" cy="5712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Oval 38">
            <a:extLst>
              <a:ext uri="{FF2B5EF4-FFF2-40B4-BE49-F238E27FC236}">
                <a16:creationId xmlns:a16="http://schemas.microsoft.com/office/drawing/2014/main" id="{E7ED63C2-FAB4-4B70-84B4-22020A641BC9}"/>
              </a:ext>
            </a:extLst>
          </p:cNvPr>
          <p:cNvSpPr/>
          <p:nvPr/>
        </p:nvSpPr>
        <p:spPr>
          <a:xfrm>
            <a:off x="1689622" y="3810097"/>
            <a:ext cx="571202" cy="5712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Oval 39">
            <a:extLst>
              <a:ext uri="{FF2B5EF4-FFF2-40B4-BE49-F238E27FC236}">
                <a16:creationId xmlns:a16="http://schemas.microsoft.com/office/drawing/2014/main" id="{1FC8D43D-FCFE-44D4-9C2D-53328ABF75D3}"/>
              </a:ext>
            </a:extLst>
          </p:cNvPr>
          <p:cNvSpPr/>
          <p:nvPr/>
        </p:nvSpPr>
        <p:spPr>
          <a:xfrm>
            <a:off x="3824870" y="2289873"/>
            <a:ext cx="418802" cy="418802"/>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Oval 40">
            <a:extLst>
              <a:ext uri="{FF2B5EF4-FFF2-40B4-BE49-F238E27FC236}">
                <a16:creationId xmlns:a16="http://schemas.microsoft.com/office/drawing/2014/main" id="{955399A6-3EC9-485E-9EAB-8F48C2FC0B51}"/>
              </a:ext>
            </a:extLst>
          </p:cNvPr>
          <p:cNvSpPr/>
          <p:nvPr/>
        </p:nvSpPr>
        <p:spPr>
          <a:xfrm>
            <a:off x="6273266" y="4238817"/>
            <a:ext cx="418802" cy="418802"/>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Oval 41">
            <a:extLst>
              <a:ext uri="{FF2B5EF4-FFF2-40B4-BE49-F238E27FC236}">
                <a16:creationId xmlns:a16="http://schemas.microsoft.com/office/drawing/2014/main" id="{2A3EFA86-A118-4B06-8180-AAE5A1613F7D}"/>
              </a:ext>
            </a:extLst>
          </p:cNvPr>
          <p:cNvSpPr/>
          <p:nvPr/>
        </p:nvSpPr>
        <p:spPr>
          <a:xfrm>
            <a:off x="9399943" y="3473156"/>
            <a:ext cx="418802" cy="418802"/>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Logo&#10;&#10;Description automatically generated">
            <a:extLst>
              <a:ext uri="{FF2B5EF4-FFF2-40B4-BE49-F238E27FC236}">
                <a16:creationId xmlns:a16="http://schemas.microsoft.com/office/drawing/2014/main" id="{B2472813-D960-A809-E6DB-B36A7653136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19509" y="5760832"/>
            <a:ext cx="1539575" cy="982143"/>
          </a:xfrm>
          <a:prstGeom prst="rect">
            <a:avLst/>
          </a:prstGeom>
        </p:spPr>
      </p:pic>
    </p:spTree>
    <p:extLst>
      <p:ext uri="{BB962C8B-B14F-4D97-AF65-F5344CB8AC3E}">
        <p14:creationId xmlns:p14="http://schemas.microsoft.com/office/powerpoint/2010/main" val="126362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Online Media 5" title="SSCE Cymru - short film (E)">
            <a:hlinkClick r:id="" action="ppaction://media"/>
            <a:extLst>
              <a:ext uri="{FF2B5EF4-FFF2-40B4-BE49-F238E27FC236}">
                <a16:creationId xmlns:a16="http://schemas.microsoft.com/office/drawing/2014/main" id="{6FBE3D6D-B850-12F2-18F0-1BED1D65CBF4}"/>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33243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477ED-6A6E-2B58-63A9-7E0A1C99801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C92D55-8BBA-1D97-6473-63AD6CFA6EF6}"/>
              </a:ext>
            </a:extLst>
          </p:cNvPr>
          <p:cNvSpPr/>
          <p:nvPr/>
        </p:nvSpPr>
        <p:spPr>
          <a:xfrm>
            <a:off x="759441" y="314074"/>
            <a:ext cx="10782526" cy="900000"/>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dirty="0">
                <a:solidFill>
                  <a:schemeClr val="bg1"/>
                </a:solidFill>
                <a:latin typeface="Arial Rounded MT Bold" panose="020F0704030504030204" pitchFamily="34" charset="0"/>
                <a:ea typeface="Tahoma" panose="020B0604030504040204" pitchFamily="34" charset="0"/>
                <a:cs typeface="Tahoma" panose="020B0604030504040204" pitchFamily="34" charset="0"/>
              </a:rPr>
              <a:t>SSCE Cymru team</a:t>
            </a:r>
          </a:p>
        </p:txBody>
      </p:sp>
      <p:pic>
        <p:nvPicPr>
          <p:cNvPr id="24" name="Picture 23" descr="Logo&#10;&#10;Description automatically generated">
            <a:extLst>
              <a:ext uri="{FF2B5EF4-FFF2-40B4-BE49-F238E27FC236}">
                <a16:creationId xmlns:a16="http://schemas.microsoft.com/office/drawing/2014/main" id="{1F980EE3-57AA-08F6-8B83-C53DC86E7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0384" y="5989910"/>
            <a:ext cx="1122369" cy="715994"/>
          </a:xfrm>
          <a:prstGeom prst="rect">
            <a:avLst/>
          </a:prstGeom>
        </p:spPr>
      </p:pic>
      <p:sp>
        <p:nvSpPr>
          <p:cNvPr id="25" name="Rectangle: Rounded Corners 24">
            <a:extLst>
              <a:ext uri="{FF2B5EF4-FFF2-40B4-BE49-F238E27FC236}">
                <a16:creationId xmlns:a16="http://schemas.microsoft.com/office/drawing/2014/main" id="{7DD8F37A-59EF-9CDB-F847-74C960B41989}"/>
              </a:ext>
            </a:extLst>
          </p:cNvPr>
          <p:cNvSpPr/>
          <p:nvPr/>
        </p:nvSpPr>
        <p:spPr>
          <a:xfrm>
            <a:off x="204605" y="1620711"/>
            <a:ext cx="2631723" cy="4185985"/>
          </a:xfrm>
          <a:prstGeom prst="roundRect">
            <a:avLst>
              <a:gd name="adj" fmla="val 18640"/>
            </a:avLst>
          </a:prstGeom>
          <a:solidFill>
            <a:srgbClr val="8FD450">
              <a:alpha val="24706"/>
            </a:srgbClr>
          </a:solidFill>
          <a:ln>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endPar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Coordinates and delivers SSCE Cymru activities aligned to the SSCE Cymru mission.</a:t>
            </a:r>
          </a:p>
          <a:p>
            <a:pPr>
              <a:lnSpc>
                <a:spcPct val="107000"/>
              </a:lnSpc>
              <a:spcAft>
                <a:spcPts val="600"/>
              </a:spcAft>
            </a:pP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Ensures Service children’s experiences are understood and responded to in Wales.</a:t>
            </a:r>
          </a:p>
          <a:p>
            <a:pPr>
              <a:lnSpc>
                <a:spcPct val="107000"/>
              </a:lnSpc>
              <a:spcAft>
                <a:spcPts val="600"/>
              </a:spcAft>
            </a:pP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Represents Wales to share good practice across the UK.</a:t>
            </a:r>
            <a:endPar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EB9B7B77-7E9C-FFB7-5029-30F8AAEC5CF0}"/>
              </a:ext>
            </a:extLst>
          </p:cNvPr>
          <p:cNvSpPr/>
          <p:nvPr/>
        </p:nvSpPr>
        <p:spPr>
          <a:xfrm>
            <a:off x="8501561" y="1712485"/>
            <a:ext cx="3323218" cy="4016845"/>
          </a:xfrm>
          <a:prstGeom prst="roundRect">
            <a:avLst>
              <a:gd name="adj" fmla="val 17668"/>
            </a:avLst>
          </a:prstGeom>
          <a:solidFill>
            <a:srgbClr val="C0004E">
              <a:alpha val="25098"/>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00" dirty="0">
                <a:solidFill>
                  <a:schemeClr val="tx1"/>
                </a:solidFill>
                <a:latin typeface="Arial" panose="020B0604020202020204" pitchFamily="34" charset="0"/>
                <a:cs typeface="Arial" panose="020B0604020202020204" pitchFamily="34" charset="0"/>
              </a:rPr>
              <a:t>Works with schools to:</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a:ea typeface="Tahoma"/>
                <a:cs typeface="Arial"/>
              </a:rPr>
              <a:t>Listen to Service children</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a:ea typeface="Tahoma"/>
                <a:cs typeface="Arial"/>
              </a:rPr>
              <a:t>Set up Service children clubs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a:ea typeface="Tahoma"/>
                <a:cs typeface="Arial"/>
              </a:rPr>
              <a:t>Facilitate opportunities for Service children to come together to share their experiences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a:ea typeface="Tahoma"/>
                <a:cs typeface="Arial"/>
              </a:rPr>
              <a:t>Celebrate Service children’s experiences</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a:ea typeface="Tahoma"/>
                <a:cs typeface="Arial"/>
              </a:rPr>
              <a:t>Share the voices of Service children.</a:t>
            </a:r>
          </a:p>
        </p:txBody>
      </p:sp>
      <p:sp>
        <p:nvSpPr>
          <p:cNvPr id="29" name="Rectangle: Rounded Corners 28">
            <a:extLst>
              <a:ext uri="{FF2B5EF4-FFF2-40B4-BE49-F238E27FC236}">
                <a16:creationId xmlns:a16="http://schemas.microsoft.com/office/drawing/2014/main" id="{4803EF1C-F962-F644-8A10-145F14BD7C65}"/>
              </a:ext>
            </a:extLst>
          </p:cNvPr>
          <p:cNvSpPr/>
          <p:nvPr/>
        </p:nvSpPr>
        <p:spPr>
          <a:xfrm>
            <a:off x="3338276" y="1712485"/>
            <a:ext cx="4743011" cy="4930229"/>
          </a:xfrm>
          <a:prstGeom prst="roundRect">
            <a:avLst>
              <a:gd name="adj" fmla="val 9144"/>
            </a:avLst>
          </a:prstGeom>
          <a:solidFill>
            <a:srgbClr val="5DAEFF">
              <a:alpha val="25098"/>
            </a:srgbClr>
          </a:solidFill>
          <a:ln w="12700">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600"/>
              </a:spcAft>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Work with schools and local authorities to identify Service children and maintain a database of school contacts.</a:t>
            </a:r>
          </a:p>
          <a:p>
            <a:pPr>
              <a:lnSpc>
                <a:spcPct val="107000"/>
              </a:lnSpc>
              <a:spcAft>
                <a:spcPts val="600"/>
              </a:spcAft>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Promote the SSCE Cymru e-learning package.</a:t>
            </a:r>
          </a:p>
          <a:p>
            <a:pPr>
              <a:lnSpc>
                <a:spcPct val="107000"/>
              </a:lnSpc>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Work with education settings to embed support for Service children:</a:t>
            </a:r>
          </a:p>
          <a:p>
            <a:pPr marL="171450" indent="-171450">
              <a:lnSpc>
                <a:spcPct val="107000"/>
              </a:lnSpc>
              <a:buFont typeface="Arial" panose="020B0604020202020204" pitchFamily="34" charset="0"/>
              <a:buChar char="•"/>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Utilise SSCE Cymru resources (School Toolkit and Tools, Funding guidance)</a:t>
            </a:r>
          </a:p>
          <a:p>
            <a:pPr marL="171450" indent="-171450">
              <a:lnSpc>
                <a:spcPct val="107000"/>
              </a:lnSpc>
              <a:buFont typeface="Arial" panose="020B0604020202020204" pitchFamily="34" charset="0"/>
              <a:buChar char="•"/>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Achieve their Armed Forces Friendly Schools Cymru status</a:t>
            </a:r>
          </a:p>
          <a:p>
            <a:pPr marL="171450" indent="-171450">
              <a:lnSpc>
                <a:spcPct val="107000"/>
              </a:lnSpc>
              <a:buFont typeface="Arial" panose="020B0604020202020204" pitchFamily="34" charset="0"/>
              <a:buChar char="•"/>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Celebrate Month of the Military Child</a:t>
            </a:r>
          </a:p>
          <a:p>
            <a:pPr marL="171450" indent="-171450">
              <a:lnSpc>
                <a:spcPct val="107000"/>
              </a:lnSpc>
              <a:spcAft>
                <a:spcPts val="600"/>
              </a:spcAft>
              <a:buFont typeface="Arial" panose="020B0604020202020204" pitchFamily="34" charset="0"/>
              <a:buChar char="•"/>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Access funding to support Service children and families.</a:t>
            </a:r>
          </a:p>
          <a:p>
            <a:pPr marL="171450" indent="-171450">
              <a:lnSpc>
                <a:spcPct val="107000"/>
              </a:lnSpc>
              <a:spcAft>
                <a:spcPts val="800"/>
              </a:spcAft>
              <a:buFontTx/>
              <a:buChar char="-"/>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Identify and promote good practice in schools.</a:t>
            </a:r>
          </a:p>
          <a:p>
            <a:pPr>
              <a:lnSpc>
                <a:spcPct val="107000"/>
              </a:lnSpc>
              <a:spcAft>
                <a:spcPts val="800"/>
              </a:spcAft>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100" b="1" kern="100" dirty="0">
                <a:solidFill>
                  <a:schemeClr val="tx1"/>
                </a:solidFill>
                <a:latin typeface="Arial" panose="020B0604020202020204" pitchFamily="34" charset="0"/>
                <a:ea typeface="Calibri" panose="020F0502020204030204" pitchFamily="34" charset="0"/>
                <a:cs typeface="Arial" panose="020B0604020202020204" pitchFamily="34" charset="0"/>
              </a:rPr>
              <a:t>	    SLOs are funded by:</a:t>
            </a:r>
          </a:p>
        </p:txBody>
      </p:sp>
      <p:pic>
        <p:nvPicPr>
          <p:cNvPr id="30" name="Picture 29" descr="A person with long blonde hair wearing a blue top and necklace&#10;&#10;Description automatically generated">
            <a:extLst>
              <a:ext uri="{FF2B5EF4-FFF2-40B4-BE49-F238E27FC236}">
                <a16:creationId xmlns:a16="http://schemas.microsoft.com/office/drawing/2014/main" id="{7630B031-EA41-69AD-779F-999522D7DB94}"/>
              </a:ext>
            </a:extLst>
          </p:cNvPr>
          <p:cNvPicPr>
            <a:picLocks noChangeAspect="1"/>
          </p:cNvPicPr>
          <p:nvPr/>
        </p:nvPicPr>
        <p:blipFill rotWithShape="1">
          <a:blip r:embed="rId4">
            <a:extLst>
              <a:ext uri="{28A0092B-C50C-407E-A947-70E740481C1C}">
                <a14:useLocalDpi xmlns:a14="http://schemas.microsoft.com/office/drawing/2010/main" val="0"/>
              </a:ext>
            </a:extLst>
          </a:blip>
          <a:srcRect t="3377" b="23350"/>
          <a:stretch/>
        </p:blipFill>
        <p:spPr>
          <a:xfrm>
            <a:off x="725332" y="1932525"/>
            <a:ext cx="1557910" cy="1519719"/>
          </a:xfrm>
          <a:prstGeom prst="ellipse">
            <a:avLst/>
          </a:prstGeom>
          <a:ln w="38100">
            <a:solidFill>
              <a:srgbClr val="91D553"/>
            </a:solidFill>
          </a:ln>
        </p:spPr>
      </p:pic>
      <p:sp>
        <p:nvSpPr>
          <p:cNvPr id="41" name="Rectangle: Rounded Corners 40">
            <a:extLst>
              <a:ext uri="{FF2B5EF4-FFF2-40B4-BE49-F238E27FC236}">
                <a16:creationId xmlns:a16="http://schemas.microsoft.com/office/drawing/2014/main" id="{245E3E2F-BE6D-AE4E-64A7-748DD713D614}"/>
              </a:ext>
            </a:extLst>
          </p:cNvPr>
          <p:cNvSpPr/>
          <p:nvPr/>
        </p:nvSpPr>
        <p:spPr>
          <a:xfrm>
            <a:off x="932286" y="3360005"/>
            <a:ext cx="1230923" cy="381687"/>
          </a:xfrm>
          <a:prstGeom prst="roundRect">
            <a:avLst/>
          </a:prstGeom>
          <a:solidFill>
            <a:srgbClr val="91D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Millie</a:t>
            </a:r>
          </a:p>
        </p:txBody>
      </p:sp>
      <p:sp>
        <p:nvSpPr>
          <p:cNvPr id="43" name="Rectangle: Rounded Corners 42">
            <a:extLst>
              <a:ext uri="{FF2B5EF4-FFF2-40B4-BE49-F238E27FC236}">
                <a16:creationId xmlns:a16="http://schemas.microsoft.com/office/drawing/2014/main" id="{349ED5F1-E4FE-4AA1-C88F-BA74279ECBC3}"/>
              </a:ext>
            </a:extLst>
          </p:cNvPr>
          <p:cNvSpPr/>
          <p:nvPr/>
        </p:nvSpPr>
        <p:spPr>
          <a:xfrm>
            <a:off x="178802" y="1450704"/>
            <a:ext cx="2694896" cy="340015"/>
          </a:xfrm>
          <a:prstGeom prst="roundRect">
            <a:avLst/>
          </a:prstGeom>
          <a:solidFill>
            <a:srgbClr val="91D5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Rounded MT Bold" panose="020F0704030504030204" pitchFamily="34" charset="0"/>
                <a:ea typeface="Tahoma" panose="020B0604030504040204" pitchFamily="34" charset="0"/>
                <a:cs typeface="Tahoma" panose="020B0604030504040204" pitchFamily="34" charset="0"/>
              </a:rPr>
              <a:t>Programme Manager</a:t>
            </a:r>
          </a:p>
        </p:txBody>
      </p:sp>
      <p:sp>
        <p:nvSpPr>
          <p:cNvPr id="44" name="Rectangle: Rounded Corners 43">
            <a:extLst>
              <a:ext uri="{FF2B5EF4-FFF2-40B4-BE49-F238E27FC236}">
                <a16:creationId xmlns:a16="http://schemas.microsoft.com/office/drawing/2014/main" id="{E641CB79-6517-E09E-A8B1-EE7FE9343BDE}"/>
              </a:ext>
            </a:extLst>
          </p:cNvPr>
          <p:cNvSpPr/>
          <p:nvPr/>
        </p:nvSpPr>
        <p:spPr>
          <a:xfrm>
            <a:off x="3631982" y="1450704"/>
            <a:ext cx="4155597" cy="340015"/>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Rounded MT Bold" panose="020F0704030504030204" pitchFamily="34" charset="0"/>
                <a:ea typeface="Tahoma" panose="020B0604030504040204" pitchFamily="34" charset="0"/>
                <a:cs typeface="Tahoma" panose="020B0604030504040204" pitchFamily="34" charset="0"/>
              </a:rPr>
              <a:t>School Liaison Officers</a:t>
            </a:r>
          </a:p>
        </p:txBody>
      </p:sp>
      <p:pic>
        <p:nvPicPr>
          <p:cNvPr id="45" name="Picture 44">
            <a:extLst>
              <a:ext uri="{FF2B5EF4-FFF2-40B4-BE49-F238E27FC236}">
                <a16:creationId xmlns:a16="http://schemas.microsoft.com/office/drawing/2014/main" id="{2313D0A3-432D-00D4-5612-4F579BD3CF2C}"/>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b="26377"/>
          <a:stretch>
            <a:fillRect/>
          </a:stretch>
        </p:blipFill>
        <p:spPr bwMode="auto">
          <a:xfrm>
            <a:off x="3925412" y="1911253"/>
            <a:ext cx="1461507" cy="1516823"/>
          </a:xfrm>
          <a:prstGeom prst="ellipse">
            <a:avLst/>
          </a:prstGeom>
          <a:noFill/>
          <a:ln w="38100">
            <a:solidFill>
              <a:srgbClr val="5DAEFF"/>
            </a:solidFill>
          </a:ln>
        </p:spPr>
      </p:pic>
      <p:pic>
        <p:nvPicPr>
          <p:cNvPr id="46" name="Picture 45">
            <a:extLst>
              <a:ext uri="{FF2B5EF4-FFF2-40B4-BE49-F238E27FC236}">
                <a16:creationId xmlns:a16="http://schemas.microsoft.com/office/drawing/2014/main" id="{F43C30ED-56AF-047E-9213-EC136D7B372A}"/>
              </a:ext>
            </a:extLst>
          </p:cNvPr>
          <p:cNvPicPr>
            <a:picLocks noChangeAspect="1"/>
          </p:cNvPicPr>
          <p:nvPr/>
        </p:nvPicPr>
        <p:blipFill>
          <a:blip r:embed="rId7">
            <a:extLst>
              <a:ext uri="{28A0092B-C50C-407E-A947-70E740481C1C}">
                <a14:useLocalDpi xmlns:a14="http://schemas.microsoft.com/office/drawing/2010/main" val="0"/>
              </a:ext>
            </a:extLst>
          </a:blip>
          <a:srcRect t="12423" b="12423"/>
          <a:stretch/>
        </p:blipFill>
        <p:spPr>
          <a:xfrm>
            <a:off x="5984621" y="1893218"/>
            <a:ext cx="1513468" cy="1516158"/>
          </a:xfrm>
          <a:prstGeom prst="ellipse">
            <a:avLst/>
          </a:prstGeom>
          <a:ln w="38100">
            <a:solidFill>
              <a:srgbClr val="5DAEFF"/>
            </a:solidFill>
          </a:ln>
        </p:spPr>
      </p:pic>
      <p:pic>
        <p:nvPicPr>
          <p:cNvPr id="47" name="Picture 46" descr="A person smiling for the camera&#10;&#10;Description automatically generated with medium confidence">
            <a:extLst>
              <a:ext uri="{FF2B5EF4-FFF2-40B4-BE49-F238E27FC236}">
                <a16:creationId xmlns:a16="http://schemas.microsoft.com/office/drawing/2014/main" id="{7CB9F7D2-789C-6AF5-743D-90A04B4ED9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 t="4010" r="45" b="18852"/>
          <a:stretch/>
        </p:blipFill>
        <p:spPr>
          <a:xfrm>
            <a:off x="9401026" y="2003151"/>
            <a:ext cx="1512666" cy="1506973"/>
          </a:xfrm>
          <a:prstGeom prst="ellipse">
            <a:avLst/>
          </a:prstGeom>
          <a:ln w="38100">
            <a:solidFill>
              <a:srgbClr val="C0004E"/>
            </a:solidFill>
          </a:ln>
        </p:spPr>
      </p:pic>
      <p:sp>
        <p:nvSpPr>
          <p:cNvPr id="48" name="Rectangle: Rounded Corners 47">
            <a:extLst>
              <a:ext uri="{FF2B5EF4-FFF2-40B4-BE49-F238E27FC236}">
                <a16:creationId xmlns:a16="http://schemas.microsoft.com/office/drawing/2014/main" id="{002B7DE9-1F16-3C86-9DAF-83D08376BACC}"/>
              </a:ext>
            </a:extLst>
          </p:cNvPr>
          <p:cNvSpPr/>
          <p:nvPr/>
        </p:nvSpPr>
        <p:spPr>
          <a:xfrm>
            <a:off x="4056528" y="3359549"/>
            <a:ext cx="1230923" cy="381687"/>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Cara</a:t>
            </a:r>
          </a:p>
        </p:txBody>
      </p:sp>
      <p:sp>
        <p:nvSpPr>
          <p:cNvPr id="49" name="Rectangle: Rounded Corners 48">
            <a:extLst>
              <a:ext uri="{FF2B5EF4-FFF2-40B4-BE49-F238E27FC236}">
                <a16:creationId xmlns:a16="http://schemas.microsoft.com/office/drawing/2014/main" id="{F39D3A26-A4AD-B215-4AA5-0577D7E84D37}"/>
              </a:ext>
            </a:extLst>
          </p:cNvPr>
          <p:cNvSpPr/>
          <p:nvPr/>
        </p:nvSpPr>
        <p:spPr>
          <a:xfrm>
            <a:off x="6136180" y="3359549"/>
            <a:ext cx="1230923" cy="381687"/>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Becca</a:t>
            </a:r>
          </a:p>
        </p:txBody>
      </p:sp>
      <p:sp>
        <p:nvSpPr>
          <p:cNvPr id="50" name="Rectangle: Rounded Corners 49">
            <a:extLst>
              <a:ext uri="{FF2B5EF4-FFF2-40B4-BE49-F238E27FC236}">
                <a16:creationId xmlns:a16="http://schemas.microsoft.com/office/drawing/2014/main" id="{97E3F996-D2C2-4B73-5B78-BB9806F73A45}"/>
              </a:ext>
            </a:extLst>
          </p:cNvPr>
          <p:cNvSpPr/>
          <p:nvPr/>
        </p:nvSpPr>
        <p:spPr>
          <a:xfrm>
            <a:off x="9580579" y="3457249"/>
            <a:ext cx="1230923" cy="381687"/>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Jo</a:t>
            </a:r>
          </a:p>
        </p:txBody>
      </p:sp>
      <p:pic>
        <p:nvPicPr>
          <p:cNvPr id="51" name="Picture 50" descr="Purple text on a black background&#10;&#10;Description automatically generated">
            <a:extLst>
              <a:ext uri="{FF2B5EF4-FFF2-40B4-BE49-F238E27FC236}">
                <a16:creationId xmlns:a16="http://schemas.microsoft.com/office/drawing/2014/main" id="{A89DA750-3AB7-1770-A535-67966A0D3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2096" y="5935902"/>
            <a:ext cx="1955848" cy="696343"/>
          </a:xfrm>
          <a:prstGeom prst="rect">
            <a:avLst/>
          </a:prstGeom>
        </p:spPr>
      </p:pic>
      <p:sp>
        <p:nvSpPr>
          <p:cNvPr id="52" name="Rectangle: Rounded Corners 51">
            <a:extLst>
              <a:ext uri="{FF2B5EF4-FFF2-40B4-BE49-F238E27FC236}">
                <a16:creationId xmlns:a16="http://schemas.microsoft.com/office/drawing/2014/main" id="{ED3E2BFF-2D6A-8E3A-2B87-5599D6344B7F}"/>
              </a:ext>
            </a:extLst>
          </p:cNvPr>
          <p:cNvSpPr/>
          <p:nvPr/>
        </p:nvSpPr>
        <p:spPr>
          <a:xfrm>
            <a:off x="8277219" y="5916708"/>
            <a:ext cx="2541802" cy="576089"/>
          </a:xfrm>
          <a:prstGeom prst="roundRect">
            <a:avLst/>
          </a:prstGeom>
          <a:solidFill>
            <a:srgbClr val="5DAEFF"/>
          </a:solidFill>
          <a:ln w="28575">
            <a:solidFill>
              <a:srgbClr val="5DAEFF"/>
            </a:solidFill>
            <a:extLst>
              <a:ext uri="{C807C97D-BFC1-408E-A445-0C87EB9F89A2}">
                <ask:lineSketchStyleProps xmlns:ask="http://schemas.microsoft.com/office/drawing/2018/sketchyshapes" sd="1210219171">
                  <a:custGeom>
                    <a:avLst/>
                    <a:gdLst>
                      <a:gd name="connsiteX0" fmla="*/ 0 w 5729388"/>
                      <a:gd name="connsiteY0" fmla="*/ 122711 h 736249"/>
                      <a:gd name="connsiteX1" fmla="*/ 122711 w 5729388"/>
                      <a:gd name="connsiteY1" fmla="*/ 0 h 736249"/>
                      <a:gd name="connsiteX2" fmla="*/ 917886 w 5729388"/>
                      <a:gd name="connsiteY2" fmla="*/ 0 h 736249"/>
                      <a:gd name="connsiteX3" fmla="*/ 1603382 w 5729388"/>
                      <a:gd name="connsiteY3" fmla="*/ 0 h 736249"/>
                      <a:gd name="connsiteX4" fmla="*/ 2124359 w 5729388"/>
                      <a:gd name="connsiteY4" fmla="*/ 0 h 736249"/>
                      <a:gd name="connsiteX5" fmla="*/ 2700175 w 5729388"/>
                      <a:gd name="connsiteY5" fmla="*/ 0 h 736249"/>
                      <a:gd name="connsiteX6" fmla="*/ 3385671 w 5729388"/>
                      <a:gd name="connsiteY6" fmla="*/ 0 h 736249"/>
                      <a:gd name="connsiteX7" fmla="*/ 3961487 w 5729388"/>
                      <a:gd name="connsiteY7" fmla="*/ 0 h 736249"/>
                      <a:gd name="connsiteX8" fmla="*/ 4701823 w 5729388"/>
                      <a:gd name="connsiteY8" fmla="*/ 0 h 736249"/>
                      <a:gd name="connsiteX9" fmla="*/ 5606677 w 5729388"/>
                      <a:gd name="connsiteY9" fmla="*/ 0 h 736249"/>
                      <a:gd name="connsiteX10" fmla="*/ 5729388 w 5729388"/>
                      <a:gd name="connsiteY10" fmla="*/ 122711 h 736249"/>
                      <a:gd name="connsiteX11" fmla="*/ 5729388 w 5729388"/>
                      <a:gd name="connsiteY11" fmla="*/ 613538 h 736249"/>
                      <a:gd name="connsiteX12" fmla="*/ 5606677 w 5729388"/>
                      <a:gd name="connsiteY12" fmla="*/ 736249 h 736249"/>
                      <a:gd name="connsiteX13" fmla="*/ 4921181 w 5729388"/>
                      <a:gd name="connsiteY13" fmla="*/ 736249 h 736249"/>
                      <a:gd name="connsiteX14" fmla="*/ 4180846 w 5729388"/>
                      <a:gd name="connsiteY14" fmla="*/ 736249 h 736249"/>
                      <a:gd name="connsiteX15" fmla="*/ 3440510 w 5729388"/>
                      <a:gd name="connsiteY15" fmla="*/ 736249 h 736249"/>
                      <a:gd name="connsiteX16" fmla="*/ 2645335 w 5729388"/>
                      <a:gd name="connsiteY16" fmla="*/ 736249 h 736249"/>
                      <a:gd name="connsiteX17" fmla="*/ 2124359 w 5729388"/>
                      <a:gd name="connsiteY17" fmla="*/ 736249 h 736249"/>
                      <a:gd name="connsiteX18" fmla="*/ 1493703 w 5729388"/>
                      <a:gd name="connsiteY18" fmla="*/ 736249 h 736249"/>
                      <a:gd name="connsiteX19" fmla="*/ 753367 w 5729388"/>
                      <a:gd name="connsiteY19" fmla="*/ 736249 h 736249"/>
                      <a:gd name="connsiteX20" fmla="*/ 122711 w 5729388"/>
                      <a:gd name="connsiteY20" fmla="*/ 736249 h 736249"/>
                      <a:gd name="connsiteX21" fmla="*/ 0 w 5729388"/>
                      <a:gd name="connsiteY21" fmla="*/ 613538 h 736249"/>
                      <a:gd name="connsiteX22" fmla="*/ 0 w 5729388"/>
                      <a:gd name="connsiteY22" fmla="*/ 122711 h 73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29388" h="736249" extrusionOk="0">
                        <a:moveTo>
                          <a:pt x="0" y="122711"/>
                        </a:moveTo>
                        <a:cubicBezTo>
                          <a:pt x="-13876" y="64287"/>
                          <a:pt x="63344" y="-10728"/>
                          <a:pt x="122711" y="0"/>
                        </a:cubicBezTo>
                        <a:cubicBezTo>
                          <a:pt x="294643" y="-19524"/>
                          <a:pt x="693766" y="-36854"/>
                          <a:pt x="917886" y="0"/>
                        </a:cubicBezTo>
                        <a:cubicBezTo>
                          <a:pt x="1142006" y="36854"/>
                          <a:pt x="1374802" y="-16836"/>
                          <a:pt x="1603382" y="0"/>
                        </a:cubicBezTo>
                        <a:cubicBezTo>
                          <a:pt x="1831962" y="16836"/>
                          <a:pt x="2017237" y="4262"/>
                          <a:pt x="2124359" y="0"/>
                        </a:cubicBezTo>
                        <a:cubicBezTo>
                          <a:pt x="2231481" y="-4262"/>
                          <a:pt x="2575406" y="-2153"/>
                          <a:pt x="2700175" y="0"/>
                        </a:cubicBezTo>
                        <a:cubicBezTo>
                          <a:pt x="2824944" y="2153"/>
                          <a:pt x="3122890" y="12773"/>
                          <a:pt x="3385671" y="0"/>
                        </a:cubicBezTo>
                        <a:cubicBezTo>
                          <a:pt x="3648452" y="-12773"/>
                          <a:pt x="3840673" y="-16643"/>
                          <a:pt x="3961487" y="0"/>
                        </a:cubicBezTo>
                        <a:cubicBezTo>
                          <a:pt x="4082301" y="16643"/>
                          <a:pt x="4380546" y="-26067"/>
                          <a:pt x="4701823" y="0"/>
                        </a:cubicBezTo>
                        <a:cubicBezTo>
                          <a:pt x="5023100" y="26067"/>
                          <a:pt x="5301600" y="-39460"/>
                          <a:pt x="5606677" y="0"/>
                        </a:cubicBezTo>
                        <a:cubicBezTo>
                          <a:pt x="5680533" y="-14739"/>
                          <a:pt x="5730250" y="66520"/>
                          <a:pt x="5729388" y="122711"/>
                        </a:cubicBezTo>
                        <a:cubicBezTo>
                          <a:pt x="5716672" y="356246"/>
                          <a:pt x="5726859" y="382388"/>
                          <a:pt x="5729388" y="613538"/>
                        </a:cubicBezTo>
                        <a:cubicBezTo>
                          <a:pt x="5721711" y="676665"/>
                          <a:pt x="5676954" y="741762"/>
                          <a:pt x="5606677" y="736249"/>
                        </a:cubicBezTo>
                        <a:cubicBezTo>
                          <a:pt x="5468318" y="767061"/>
                          <a:pt x="5255641" y="719209"/>
                          <a:pt x="4921181" y="736249"/>
                        </a:cubicBezTo>
                        <a:cubicBezTo>
                          <a:pt x="4586721" y="753289"/>
                          <a:pt x="4362570" y="769449"/>
                          <a:pt x="4180846" y="736249"/>
                        </a:cubicBezTo>
                        <a:cubicBezTo>
                          <a:pt x="3999122" y="703049"/>
                          <a:pt x="3799233" y="741896"/>
                          <a:pt x="3440510" y="736249"/>
                        </a:cubicBezTo>
                        <a:cubicBezTo>
                          <a:pt x="3081787" y="730602"/>
                          <a:pt x="3021691" y="731055"/>
                          <a:pt x="2645335" y="736249"/>
                        </a:cubicBezTo>
                        <a:cubicBezTo>
                          <a:pt x="2268979" y="741443"/>
                          <a:pt x="2319575" y="752875"/>
                          <a:pt x="2124359" y="736249"/>
                        </a:cubicBezTo>
                        <a:cubicBezTo>
                          <a:pt x="1929143" y="719623"/>
                          <a:pt x="1780057" y="748101"/>
                          <a:pt x="1493703" y="736249"/>
                        </a:cubicBezTo>
                        <a:cubicBezTo>
                          <a:pt x="1207349" y="724397"/>
                          <a:pt x="1039478" y="754546"/>
                          <a:pt x="753367" y="736249"/>
                        </a:cubicBezTo>
                        <a:cubicBezTo>
                          <a:pt x="467256" y="717952"/>
                          <a:pt x="338168" y="708522"/>
                          <a:pt x="122711" y="736249"/>
                        </a:cubicBezTo>
                        <a:cubicBezTo>
                          <a:pt x="50550" y="739166"/>
                          <a:pt x="2246" y="682449"/>
                          <a:pt x="0" y="613538"/>
                        </a:cubicBezTo>
                        <a:cubicBezTo>
                          <a:pt x="9217" y="443123"/>
                          <a:pt x="400" y="281483"/>
                          <a:pt x="0" y="1227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b="1" i="0" dirty="0">
                <a:solidFill>
                  <a:schemeClr val="bg1"/>
                </a:solidFill>
                <a:effectLst/>
                <a:latin typeface="Arial" panose="020B0604020202020204" pitchFamily="34" charset="0"/>
                <a:cs typeface="Arial" panose="020B0604020202020204" pitchFamily="34" charset="0"/>
              </a:rPr>
              <a:t>Contact: </a:t>
            </a:r>
            <a:r>
              <a:rPr lang="en-GB" sz="1400" b="1" i="0"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SSCECymru@wlga.gov.uk</a:t>
            </a:r>
            <a:r>
              <a:rPr lang="en-GB" sz="1400" b="1" i="0" dirty="0">
                <a:solidFill>
                  <a:schemeClr val="bg1"/>
                </a:solidFill>
                <a:effectLst/>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021B11A2-9358-9269-BD44-B3C5C7093A91}"/>
              </a:ext>
            </a:extLst>
          </p:cNvPr>
          <p:cNvPicPr>
            <a:picLocks noChangeAspect="1"/>
          </p:cNvPicPr>
          <p:nvPr/>
        </p:nvPicPr>
        <p:blipFill rotWithShape="1">
          <a:blip r:embed="rId11">
            <a:extLst>
              <a:ext uri="{28A0092B-C50C-407E-A947-70E740481C1C}">
                <a14:useLocalDpi xmlns:a14="http://schemas.microsoft.com/office/drawing/2010/main" val="0"/>
              </a:ext>
            </a:extLst>
          </a:blip>
          <a:srcRect r="51977"/>
          <a:stretch/>
        </p:blipFill>
        <p:spPr>
          <a:xfrm>
            <a:off x="188861" y="6023244"/>
            <a:ext cx="1358585" cy="661719"/>
          </a:xfrm>
          <a:prstGeom prst="rect">
            <a:avLst/>
          </a:prstGeom>
        </p:spPr>
      </p:pic>
      <p:pic>
        <p:nvPicPr>
          <p:cNvPr id="54" name="Picture 53" descr="Icon&#10;&#10;Description automatically generated">
            <a:hlinkClick r:id="rId12"/>
            <a:extLst>
              <a:ext uri="{FF2B5EF4-FFF2-40B4-BE49-F238E27FC236}">
                <a16:creationId xmlns:a16="http://schemas.microsoft.com/office/drawing/2014/main" id="{F250A602-ACFD-9CC0-AF9B-CE4A916598E5}"/>
              </a:ext>
            </a:extLst>
          </p:cNvPr>
          <p:cNvPicPr>
            <a:picLocks noChangeAspect="1"/>
          </p:cNvPicPr>
          <p:nvPr/>
        </p:nvPicPr>
        <p:blipFill rotWithShape="1">
          <a:blip r:embed="rId13">
            <a:clrChange>
              <a:clrFrom>
                <a:srgbClr val="FFFFF1"/>
              </a:clrFrom>
              <a:clrTo>
                <a:srgbClr val="FFFFF1">
                  <a:alpha val="0"/>
                </a:srgbClr>
              </a:clrTo>
            </a:clrChange>
            <a:extLst>
              <a:ext uri="{28A0092B-C50C-407E-A947-70E740481C1C}">
                <a14:useLocalDpi xmlns:a14="http://schemas.microsoft.com/office/drawing/2010/main" val="0"/>
              </a:ext>
            </a:extLst>
          </a:blip>
          <a:srcRect l="36905" t="4166" r="36428" b="5000"/>
          <a:stretch/>
        </p:blipFill>
        <p:spPr bwMode="auto">
          <a:xfrm>
            <a:off x="1655896" y="6049442"/>
            <a:ext cx="603362" cy="586736"/>
          </a:xfrm>
          <a:prstGeom prst="rect">
            <a:avLst/>
          </a:prstGeom>
          <a:noFill/>
          <a:ln>
            <a:noFill/>
          </a:ln>
          <a:extLst>
            <a:ext uri="{53640926-AAD7-44D8-BBD7-CCE9431645EC}">
              <a14:shadowObscured xmlns:a14="http://schemas.microsoft.com/office/drawing/2010/main"/>
            </a:ext>
          </a:extLst>
        </p:spPr>
      </p:pic>
      <p:pic>
        <p:nvPicPr>
          <p:cNvPr id="55" name="Picture 54">
            <a:hlinkClick r:id="rId14"/>
            <a:extLst>
              <a:ext uri="{FF2B5EF4-FFF2-40B4-BE49-F238E27FC236}">
                <a16:creationId xmlns:a16="http://schemas.microsoft.com/office/drawing/2014/main" id="{18A7D490-CEE4-05BE-9335-3360E0973789}"/>
              </a:ext>
            </a:extLst>
          </p:cNvPr>
          <p:cNvPicPr>
            <a:picLocks noChangeAspect="1"/>
          </p:cNvPicPr>
          <p:nvPr/>
        </p:nvPicPr>
        <p:blipFill>
          <a:blip r:embed="rId15">
            <a:extLst>
              <a:ext uri="{28A0092B-C50C-407E-A947-70E740481C1C}">
                <a14:useLocalDpi xmlns:a14="http://schemas.microsoft.com/office/drawing/2010/main" val="0"/>
              </a:ext>
            </a:extLst>
          </a:blip>
          <a:srcRect l="3320" r="3320"/>
          <a:stretch/>
        </p:blipFill>
        <p:spPr bwMode="auto">
          <a:xfrm>
            <a:off x="2326330" y="6098782"/>
            <a:ext cx="478734" cy="512776"/>
          </a:xfrm>
          <a:prstGeom prst="ellipse">
            <a:avLst/>
          </a:prstGeom>
          <a:noFill/>
          <a:ln>
            <a:noFill/>
          </a:ln>
          <a:extLst>
            <a:ext uri="{53640926-AAD7-44D8-BBD7-CCE9431645EC}">
              <a14:shadowObscured xmlns:a14="http://schemas.microsoft.com/office/drawing/2010/main"/>
            </a:ext>
          </a:extLst>
        </p:spPr>
      </p:pic>
      <p:sp>
        <p:nvSpPr>
          <p:cNvPr id="56" name="Rectangle: Rounded Corners 55">
            <a:extLst>
              <a:ext uri="{FF2B5EF4-FFF2-40B4-BE49-F238E27FC236}">
                <a16:creationId xmlns:a16="http://schemas.microsoft.com/office/drawing/2014/main" id="{18264B44-F929-14C4-83ED-92F9C7CE6234}"/>
              </a:ext>
            </a:extLst>
          </p:cNvPr>
          <p:cNvSpPr/>
          <p:nvPr/>
        </p:nvSpPr>
        <p:spPr>
          <a:xfrm>
            <a:off x="8404839" y="1450704"/>
            <a:ext cx="3505040" cy="340015"/>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Rounded MT Bold" panose="020F0704030504030204" pitchFamily="34" charset="0"/>
                <a:ea typeface="Tahoma" panose="020B0604030504040204" pitchFamily="34" charset="0"/>
                <a:cs typeface="Tahoma" panose="020B0604030504040204" pitchFamily="34" charset="0"/>
              </a:rPr>
              <a:t>Participation Lead Officer</a:t>
            </a:r>
          </a:p>
        </p:txBody>
      </p:sp>
    </p:spTree>
    <p:extLst>
      <p:ext uri="{BB962C8B-B14F-4D97-AF65-F5344CB8AC3E}">
        <p14:creationId xmlns:p14="http://schemas.microsoft.com/office/powerpoint/2010/main" val="3302707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1257E4EB-FBFF-8E52-CB85-11ED93A6BB1E}"/>
              </a:ext>
            </a:extLst>
          </p:cNvPr>
          <p:cNvSpPr/>
          <p:nvPr/>
        </p:nvSpPr>
        <p:spPr>
          <a:xfrm>
            <a:off x="-1468489" y="2026167"/>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8A549EF7-AF1A-A13F-1C03-C4955C361C38}"/>
              </a:ext>
            </a:extLst>
          </p:cNvPr>
          <p:cNvSpPr/>
          <p:nvPr/>
        </p:nvSpPr>
        <p:spPr>
          <a:xfrm>
            <a:off x="9919915" y="-659357"/>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10377953" y="5492736"/>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6" name="Picture 25" descr="Logo&#10;&#10;Description automatically generated">
            <a:extLst>
              <a:ext uri="{FF2B5EF4-FFF2-40B4-BE49-F238E27FC236}">
                <a16:creationId xmlns:a16="http://schemas.microsoft.com/office/drawing/2014/main" id="{9788EB8E-A33F-462D-8B7E-BE0AE087D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0384" y="5989910"/>
            <a:ext cx="1122369" cy="715994"/>
          </a:xfrm>
          <a:prstGeom prst="rect">
            <a:avLst/>
          </a:prstGeom>
        </p:spPr>
      </p:pic>
      <p:sp>
        <p:nvSpPr>
          <p:cNvPr id="7" name="Rectangle: Rounded Corners 6">
            <a:extLst>
              <a:ext uri="{FF2B5EF4-FFF2-40B4-BE49-F238E27FC236}">
                <a16:creationId xmlns:a16="http://schemas.microsoft.com/office/drawing/2014/main" id="{23E2FCE1-24B3-3D18-2F13-B9BEB73CC5D2}"/>
              </a:ext>
            </a:extLst>
          </p:cNvPr>
          <p:cNvSpPr/>
          <p:nvPr/>
        </p:nvSpPr>
        <p:spPr>
          <a:xfrm>
            <a:off x="204605" y="1373823"/>
            <a:ext cx="2631723" cy="4185985"/>
          </a:xfrm>
          <a:prstGeom prst="roundRect">
            <a:avLst>
              <a:gd name="adj" fmla="val 18640"/>
            </a:avLst>
          </a:prstGeom>
          <a:solidFill>
            <a:srgbClr val="8FD450">
              <a:alpha val="24706"/>
            </a:srgbClr>
          </a:solidFill>
          <a:ln>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endParaRPr lang="en-GB" sz="1100" dirty="0">
              <a:solidFill>
                <a:srgbClr val="000000"/>
              </a:solidFill>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Cydlynu</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darparu</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gweithgareddau</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SSCE Cymru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sy'n</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cyd-fynd</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â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chenhadaeth</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SSCE Cymru.</a:t>
            </a:r>
          </a:p>
          <a:p>
            <a:pPr>
              <a:lnSpc>
                <a:spcPct val="107000"/>
              </a:lnSpc>
              <a:spcAft>
                <a:spcPts val="600"/>
              </a:spcAft>
            </a:pP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Sicrhau</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bod profiadau plant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Milwyr</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yn cael eu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deall</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a'u</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hateb</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yng Nghymru.</a:t>
            </a:r>
          </a:p>
          <a:p>
            <a:pPr>
              <a:lnSpc>
                <a:spcPct val="107000"/>
              </a:lnSpc>
              <a:spcAft>
                <a:spcPts val="600"/>
              </a:spcAft>
            </a:pP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Yn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cynrychioli</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Cymru i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rannu</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GB" sz="1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arfer</a:t>
            </a:r>
            <a:r>
              <a:rPr lang="en-GB"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da ar draws y DU.</a:t>
            </a:r>
          </a:p>
        </p:txBody>
      </p:sp>
      <p:sp>
        <p:nvSpPr>
          <p:cNvPr id="9" name="Rectangle: Rounded Corners 8">
            <a:extLst>
              <a:ext uri="{FF2B5EF4-FFF2-40B4-BE49-F238E27FC236}">
                <a16:creationId xmlns:a16="http://schemas.microsoft.com/office/drawing/2014/main" id="{2EB8C583-5523-324F-DCFE-2E70875D61C9}"/>
              </a:ext>
            </a:extLst>
          </p:cNvPr>
          <p:cNvSpPr/>
          <p:nvPr/>
        </p:nvSpPr>
        <p:spPr>
          <a:xfrm>
            <a:off x="8501561" y="1465597"/>
            <a:ext cx="3323218" cy="4027139"/>
          </a:xfrm>
          <a:prstGeom prst="roundRect">
            <a:avLst>
              <a:gd name="adj" fmla="val 17668"/>
            </a:avLst>
          </a:prstGeom>
          <a:solidFill>
            <a:srgbClr val="C0004E">
              <a:alpha val="25098"/>
            </a:srgbClr>
          </a:solidFill>
          <a:ln>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prstClr val="black"/>
              </a:solidFill>
              <a:latin typeface="Arial Rounded MT Bold"/>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kern="100" dirty="0">
                <a:solidFill>
                  <a:schemeClr val="tx1"/>
                </a:solidFill>
                <a:latin typeface="Arial" panose="020B0604020202020204" pitchFamily="34" charset="0"/>
                <a:cs typeface="Arial" panose="020B0604020202020204" pitchFamily="34" charset="0"/>
              </a:rPr>
              <a:t>Gweithio gydag ysgolion i:</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err="1">
                <a:ln>
                  <a:noFill/>
                </a:ln>
                <a:solidFill>
                  <a:prstClr val="black"/>
                </a:solidFill>
                <a:effectLst/>
                <a:uLnTx/>
                <a:uFillTx/>
                <a:latin typeface="Arial"/>
                <a:ea typeface="Tahoma"/>
                <a:cs typeface="Arial"/>
              </a:rPr>
              <a:t>Gwrando</a:t>
            </a:r>
            <a:r>
              <a:rPr kumimoji="0" lang="en-GB" sz="1100" b="0" i="0" u="none" strike="noStrike" kern="1200" cap="none" spc="0" normalizeH="0" baseline="0" noProof="0" dirty="0">
                <a:ln>
                  <a:noFill/>
                </a:ln>
                <a:solidFill>
                  <a:prstClr val="black"/>
                </a:solidFill>
                <a:effectLst/>
                <a:uLnTx/>
                <a:uFillTx/>
                <a:latin typeface="Arial"/>
                <a:ea typeface="Tahoma"/>
                <a:cs typeface="Arial"/>
              </a:rPr>
              <a:t> ar blant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Milwyr</a:t>
            </a:r>
            <a:endParaRPr kumimoji="0" lang="en-GB" sz="1100" b="0" i="0" u="none" strike="noStrike" kern="1200" cap="none" spc="0" normalizeH="0" baseline="0" noProof="0" dirty="0">
              <a:ln>
                <a:noFill/>
              </a:ln>
              <a:solidFill>
                <a:prstClr val="black"/>
              </a:solidFill>
              <a:effectLst/>
              <a:uLnTx/>
              <a:uFillTx/>
              <a:latin typeface="Arial"/>
              <a:ea typeface="Tahoma"/>
              <a:cs typeface="Arial"/>
            </a:endParaRP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err="1">
                <a:ln>
                  <a:noFill/>
                </a:ln>
                <a:solidFill>
                  <a:prstClr val="black"/>
                </a:solidFill>
                <a:effectLst/>
                <a:uLnTx/>
                <a:uFillTx/>
                <a:latin typeface="Arial"/>
                <a:ea typeface="Tahoma"/>
                <a:cs typeface="Arial"/>
              </a:rPr>
              <a:t>Sefydlu</a:t>
            </a:r>
            <a:r>
              <a:rPr kumimoji="0" lang="en-GB" sz="1100" b="0" i="0" u="none" strike="noStrike" kern="1200" cap="none" spc="0" normalizeH="0" baseline="0" noProof="0" dirty="0">
                <a:ln>
                  <a:noFill/>
                </a:ln>
                <a:solidFill>
                  <a:prstClr val="black"/>
                </a:solidFill>
                <a:effectLst/>
                <a:uLnTx/>
                <a:uFillTx/>
                <a:latin typeface="Arial"/>
                <a:ea typeface="Tahoma"/>
                <a:cs typeface="Arial"/>
              </a:rPr>
              <a:t>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clybiau</a:t>
            </a:r>
            <a:r>
              <a:rPr kumimoji="0" lang="en-GB" sz="1100" b="0" i="0" u="none" strike="noStrike" kern="1200" cap="none" spc="0" normalizeH="0" baseline="0" noProof="0" dirty="0">
                <a:ln>
                  <a:noFill/>
                </a:ln>
                <a:solidFill>
                  <a:prstClr val="black"/>
                </a:solidFill>
                <a:effectLst/>
                <a:uLnTx/>
                <a:uFillTx/>
                <a:latin typeface="Arial"/>
                <a:ea typeface="Tahoma"/>
                <a:cs typeface="Arial"/>
              </a:rPr>
              <a:t> plant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Milwyr</a:t>
            </a:r>
            <a:endParaRPr kumimoji="0" lang="en-GB" sz="1100" b="0" i="0" u="none" strike="noStrike" kern="1200" cap="none" spc="0" normalizeH="0" baseline="0" noProof="0" dirty="0">
              <a:ln>
                <a:noFill/>
              </a:ln>
              <a:solidFill>
                <a:prstClr val="black"/>
              </a:solidFill>
              <a:effectLst/>
              <a:uLnTx/>
              <a:uFillTx/>
              <a:latin typeface="Arial"/>
              <a:ea typeface="Tahoma"/>
              <a:cs typeface="Arial"/>
            </a:endParaRP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err="1">
                <a:ln>
                  <a:noFill/>
                </a:ln>
                <a:solidFill>
                  <a:prstClr val="black"/>
                </a:solidFill>
                <a:effectLst/>
                <a:uLnTx/>
                <a:uFillTx/>
                <a:latin typeface="Arial"/>
                <a:ea typeface="Tahoma"/>
                <a:cs typeface="Arial"/>
              </a:rPr>
              <a:t>Hwyluso</a:t>
            </a:r>
            <a:r>
              <a:rPr kumimoji="0" lang="en-GB" sz="1100" b="0" i="0" u="none" strike="noStrike" kern="1200" cap="none" spc="0" normalizeH="0" baseline="0" noProof="0" dirty="0">
                <a:ln>
                  <a:noFill/>
                </a:ln>
                <a:solidFill>
                  <a:prstClr val="black"/>
                </a:solidFill>
                <a:effectLst/>
                <a:uLnTx/>
                <a:uFillTx/>
                <a:latin typeface="Arial"/>
                <a:ea typeface="Tahoma"/>
                <a:cs typeface="Arial"/>
              </a:rPr>
              <a:t>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cyfleoedd</a:t>
            </a:r>
            <a:r>
              <a:rPr kumimoji="0" lang="en-GB" sz="1100" b="0" i="0" u="none" strike="noStrike" kern="1200" cap="none" spc="0" normalizeH="0" baseline="0" noProof="0" dirty="0">
                <a:ln>
                  <a:noFill/>
                </a:ln>
                <a:solidFill>
                  <a:prstClr val="black"/>
                </a:solidFill>
                <a:effectLst/>
                <a:uLnTx/>
                <a:uFillTx/>
                <a:latin typeface="Arial"/>
                <a:ea typeface="Tahoma"/>
                <a:cs typeface="Arial"/>
              </a:rPr>
              <a:t> i blant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milwyr</a:t>
            </a:r>
            <a:r>
              <a:rPr kumimoji="0" lang="en-GB" sz="1100" b="0" i="0" u="none" strike="noStrike" kern="1200" cap="none" spc="0" normalizeH="0" baseline="0" noProof="0" dirty="0">
                <a:ln>
                  <a:noFill/>
                </a:ln>
                <a:solidFill>
                  <a:prstClr val="black"/>
                </a:solidFill>
                <a:effectLst/>
                <a:uLnTx/>
                <a:uFillTx/>
                <a:latin typeface="Arial"/>
                <a:ea typeface="Tahoma"/>
                <a:cs typeface="Arial"/>
              </a:rPr>
              <a:t>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ddod</a:t>
            </a:r>
            <a:r>
              <a:rPr kumimoji="0" lang="en-GB" sz="1100" b="0" i="0" u="none" strike="noStrike" kern="1200" cap="none" spc="0" normalizeH="0" baseline="0" noProof="0" dirty="0">
                <a:ln>
                  <a:noFill/>
                </a:ln>
                <a:solidFill>
                  <a:prstClr val="black"/>
                </a:solidFill>
                <a:effectLst/>
                <a:uLnTx/>
                <a:uFillTx/>
                <a:latin typeface="Arial"/>
                <a:ea typeface="Tahoma"/>
                <a:cs typeface="Arial"/>
              </a:rPr>
              <a:t> at ei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gilydd</a:t>
            </a:r>
            <a:r>
              <a:rPr kumimoji="0" lang="en-GB" sz="1100" b="0" i="0" u="none" strike="noStrike" kern="1200" cap="none" spc="0" normalizeH="0" baseline="0" noProof="0" dirty="0">
                <a:ln>
                  <a:noFill/>
                </a:ln>
                <a:solidFill>
                  <a:prstClr val="black"/>
                </a:solidFill>
                <a:effectLst/>
                <a:uLnTx/>
                <a:uFillTx/>
                <a:latin typeface="Arial"/>
                <a:ea typeface="Tahoma"/>
                <a:cs typeface="Arial"/>
              </a:rPr>
              <a:t> i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rannu</a:t>
            </a:r>
            <a:r>
              <a:rPr kumimoji="0" lang="en-GB" sz="1100" b="0" i="0" u="none" strike="noStrike" kern="1200" cap="none" spc="0" normalizeH="0" baseline="0" noProof="0" dirty="0">
                <a:ln>
                  <a:noFill/>
                </a:ln>
                <a:solidFill>
                  <a:prstClr val="black"/>
                </a:solidFill>
                <a:effectLst/>
                <a:uLnTx/>
                <a:uFillTx/>
                <a:latin typeface="Arial"/>
                <a:ea typeface="Tahoma"/>
                <a:cs typeface="Arial"/>
              </a:rPr>
              <a:t> eu profiadau</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err="1">
                <a:ln>
                  <a:noFill/>
                </a:ln>
                <a:solidFill>
                  <a:prstClr val="black"/>
                </a:solidFill>
                <a:effectLst/>
                <a:uLnTx/>
                <a:uFillTx/>
                <a:latin typeface="Arial"/>
                <a:ea typeface="Tahoma"/>
                <a:cs typeface="Arial"/>
              </a:rPr>
              <a:t>Dathlu</a:t>
            </a:r>
            <a:r>
              <a:rPr kumimoji="0" lang="en-GB" sz="1100" b="0" i="0" u="none" strike="noStrike" kern="1200" cap="none" spc="0" normalizeH="0" baseline="0" noProof="0" dirty="0">
                <a:ln>
                  <a:noFill/>
                </a:ln>
                <a:solidFill>
                  <a:prstClr val="black"/>
                </a:solidFill>
                <a:effectLst/>
                <a:uLnTx/>
                <a:uFillTx/>
                <a:latin typeface="Arial"/>
                <a:ea typeface="Tahoma"/>
                <a:cs typeface="Arial"/>
              </a:rPr>
              <a:t> profiadau plant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Milwyr</a:t>
            </a:r>
            <a:endParaRPr kumimoji="0" lang="en-GB" sz="1100" b="0" i="0" u="none" strike="noStrike" kern="1200" cap="none" spc="0" normalizeH="0" baseline="0" noProof="0" dirty="0">
              <a:ln>
                <a:noFill/>
              </a:ln>
              <a:solidFill>
                <a:prstClr val="black"/>
              </a:solidFill>
              <a:effectLst/>
              <a:uLnTx/>
              <a:uFillTx/>
              <a:latin typeface="Arial"/>
              <a:ea typeface="Tahoma"/>
              <a:cs typeface="Arial"/>
            </a:endParaRP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Arial"/>
                <a:ea typeface="Tahoma"/>
                <a:cs typeface="Arial"/>
              </a:rPr>
              <a:t>Rhannu lleisiau plant </a:t>
            </a:r>
            <a:r>
              <a:rPr kumimoji="0" lang="en-GB" sz="1100" b="0" i="0" u="none" strike="noStrike" kern="1200" cap="none" spc="0" normalizeH="0" baseline="0" noProof="0" dirty="0" err="1">
                <a:ln>
                  <a:noFill/>
                </a:ln>
                <a:solidFill>
                  <a:prstClr val="black"/>
                </a:solidFill>
                <a:effectLst/>
                <a:uLnTx/>
                <a:uFillTx/>
                <a:latin typeface="Arial"/>
                <a:ea typeface="Tahoma"/>
                <a:cs typeface="Arial"/>
              </a:rPr>
              <a:t>Milwyr</a:t>
            </a:r>
            <a:r>
              <a:rPr kumimoji="0" lang="en-GB" sz="1100" b="0" i="0" u="none" strike="noStrike" kern="1200" cap="none" spc="0" normalizeH="0" baseline="0" noProof="0" dirty="0">
                <a:ln>
                  <a:noFill/>
                </a:ln>
                <a:solidFill>
                  <a:prstClr val="black"/>
                </a:solidFill>
                <a:effectLst/>
                <a:uLnTx/>
                <a:uFillTx/>
                <a:latin typeface="Arial"/>
                <a:ea typeface="Tahoma"/>
                <a:cs typeface="Arial"/>
              </a:rPr>
              <a:t>.</a:t>
            </a:r>
          </a:p>
        </p:txBody>
      </p:sp>
      <p:sp>
        <p:nvSpPr>
          <p:cNvPr id="10" name="Rectangle: Rounded Corners 9">
            <a:extLst>
              <a:ext uri="{FF2B5EF4-FFF2-40B4-BE49-F238E27FC236}">
                <a16:creationId xmlns:a16="http://schemas.microsoft.com/office/drawing/2014/main" id="{3EFF0563-40D9-50AC-A715-5A46180E8E15}"/>
              </a:ext>
            </a:extLst>
          </p:cNvPr>
          <p:cNvSpPr/>
          <p:nvPr/>
        </p:nvSpPr>
        <p:spPr>
          <a:xfrm>
            <a:off x="3338276" y="1465597"/>
            <a:ext cx="4743011" cy="5219366"/>
          </a:xfrm>
          <a:prstGeom prst="roundRect">
            <a:avLst>
              <a:gd name="adj" fmla="val 9144"/>
            </a:avLst>
          </a:prstGeom>
          <a:solidFill>
            <a:srgbClr val="5DAEFF">
              <a:alpha val="25098"/>
            </a:srgbClr>
          </a:solidFill>
          <a:ln w="12700">
            <a:solidFill>
              <a:srgbClr val="5DAEFF"/>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600"/>
              </a:spcAft>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Gweithio gydag ysgolion ac awdurdodau lleol i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adnabod</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plant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Milwyr</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chynnal</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cronfa</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ddata</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o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gysylltiadau</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ysgol</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600"/>
              </a:spcAft>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Hyrwyddo</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pecyn</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e-ddysgu SSCE Cymru.</a:t>
            </a:r>
          </a:p>
          <a:p>
            <a:pPr>
              <a:lnSpc>
                <a:spcPct val="107000"/>
              </a:lnSpc>
              <a:spcAft>
                <a:spcPts val="600"/>
              </a:spcAft>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Gweithio gyda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lleoliadau</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addysg</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i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wreiddio</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cefnogaeth</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i blant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Milwyr</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a:t>
            </a:r>
          </a:p>
          <a:p>
            <a:pPr marL="171450" indent="-171450">
              <a:lnSpc>
                <a:spcPct val="107000"/>
              </a:lnSpc>
              <a:buFont typeface="Arial" panose="020B0604020202020204" pitchFamily="34" charset="0"/>
              <a:buChar char="•"/>
            </a:pP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Defnyddio</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adnoddau</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SSCE Cymru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Pecyn</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Cymorth ac Offer i Ysgolion,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Canllawiau</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ariannu</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a:t>
            </a:r>
          </a:p>
          <a:p>
            <a:pPr marL="171450" indent="-171450">
              <a:lnSpc>
                <a:spcPct val="107000"/>
              </a:lnSpc>
              <a:buFont typeface="Arial" panose="020B0604020202020204" pitchFamily="34" charset="0"/>
              <a:buChar char="•"/>
            </a:pP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Cyflawni</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eu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statws</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Ysgolion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sy'n</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Cefnogi'r</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Lluoedd Arfog Cymru</a:t>
            </a:r>
          </a:p>
          <a:p>
            <a:pPr marL="171450" indent="-171450">
              <a:lnSpc>
                <a:spcPct val="107000"/>
              </a:lnSpc>
              <a:buFont typeface="Arial" panose="020B0604020202020204" pitchFamily="34" charset="0"/>
              <a:buChar char="•"/>
            </a:pP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Dathlu</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Mis y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Plentyn</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Milwrol</a:t>
            </a:r>
            <a:endPar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buFont typeface="Arial" panose="020B0604020202020204" pitchFamily="34" charset="0"/>
              <a:buChar char="•"/>
            </a:pP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Mynediad</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gyllid</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i gefnogi plant a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theuluoedd</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y Lluoedd Arfog.</a:t>
            </a:r>
          </a:p>
          <a:p>
            <a:pPr marL="171450" indent="-171450">
              <a:lnSpc>
                <a:spcPct val="107000"/>
              </a:lnSpc>
              <a:spcAft>
                <a:spcPts val="600"/>
              </a:spcAft>
              <a:buFont typeface="Arial" panose="020B0604020202020204" pitchFamily="34" charset="0"/>
              <a:buChar char="•"/>
            </a:pP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Adnabod</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 </a:t>
            </a:r>
            <a:r>
              <a:rPr lang="en-GB" sz="1100" kern="100" dirty="0" err="1">
                <a:solidFill>
                  <a:schemeClr val="tx1"/>
                </a:solidFill>
                <a:latin typeface="Arial" panose="020B0604020202020204" pitchFamily="34" charset="0"/>
                <a:ea typeface="Calibri" panose="020F0502020204030204" pitchFamily="34" charset="0"/>
                <a:cs typeface="Arial" panose="020B0604020202020204" pitchFamily="34" charset="0"/>
              </a:rPr>
              <a:t>hyrwyddo</a:t>
            </a: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arferion da mewn ysgolion.</a:t>
            </a:r>
          </a:p>
          <a:p>
            <a:pPr>
              <a:lnSpc>
                <a:spcPct val="107000"/>
              </a:lnSpc>
              <a:spcAft>
                <a:spcPts val="800"/>
              </a:spcAft>
            </a:pPr>
            <a:r>
              <a:rPr lang="en-GB" sz="1100" kern="100" dirty="0">
                <a:solidFill>
                  <a:schemeClr val="tx1"/>
                </a:solidFill>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100" b="1" kern="100">
                <a:solidFill>
                  <a:schemeClr val="tx1"/>
                </a:solidFill>
                <a:latin typeface="Arial"/>
                <a:ea typeface="Calibri"/>
                <a:cs typeface="Arial"/>
              </a:rPr>
              <a:t>Mae'r SLOs yn cael eu </a:t>
            </a:r>
            <a:r>
              <a:rPr lang="en-GB" sz="1100" b="1" kern="100" err="1">
                <a:solidFill>
                  <a:schemeClr val="tx1"/>
                </a:solidFill>
                <a:latin typeface="Arial"/>
                <a:ea typeface="Calibri"/>
                <a:cs typeface="Arial"/>
              </a:rPr>
              <a:t>hariannu</a:t>
            </a:r>
            <a:r>
              <a:rPr lang="en-GB" sz="1100" b="1" kern="100">
                <a:solidFill>
                  <a:schemeClr val="tx1"/>
                </a:solidFill>
                <a:latin typeface="Arial"/>
                <a:ea typeface="Calibri"/>
                <a:cs typeface="Arial"/>
              </a:rPr>
              <a:t> gan:</a:t>
            </a:r>
          </a:p>
        </p:txBody>
      </p:sp>
      <p:pic>
        <p:nvPicPr>
          <p:cNvPr id="11" name="Picture 10" descr="A person with long blonde hair wearing a blue top and necklace&#10;&#10;Description automatically generated">
            <a:extLst>
              <a:ext uri="{FF2B5EF4-FFF2-40B4-BE49-F238E27FC236}">
                <a16:creationId xmlns:a16="http://schemas.microsoft.com/office/drawing/2014/main" id="{EC8A7A5C-04D3-1902-F55B-A065C7B87407}"/>
              </a:ext>
            </a:extLst>
          </p:cNvPr>
          <p:cNvPicPr>
            <a:picLocks noChangeAspect="1"/>
          </p:cNvPicPr>
          <p:nvPr/>
        </p:nvPicPr>
        <p:blipFill rotWithShape="1">
          <a:blip r:embed="rId3">
            <a:extLst>
              <a:ext uri="{28A0092B-C50C-407E-A947-70E740481C1C}">
                <a14:useLocalDpi xmlns:a14="http://schemas.microsoft.com/office/drawing/2010/main" val="0"/>
              </a:ext>
            </a:extLst>
          </a:blip>
          <a:srcRect t="3377" b="23350"/>
          <a:stretch/>
        </p:blipFill>
        <p:spPr>
          <a:xfrm>
            <a:off x="725332" y="1685637"/>
            <a:ext cx="1557910" cy="1519719"/>
          </a:xfrm>
          <a:prstGeom prst="ellipse">
            <a:avLst/>
          </a:prstGeom>
          <a:ln w="38100">
            <a:solidFill>
              <a:srgbClr val="91D553"/>
            </a:solidFill>
          </a:ln>
        </p:spPr>
      </p:pic>
      <p:sp>
        <p:nvSpPr>
          <p:cNvPr id="13" name="Rectangle: Rounded Corners 12">
            <a:extLst>
              <a:ext uri="{FF2B5EF4-FFF2-40B4-BE49-F238E27FC236}">
                <a16:creationId xmlns:a16="http://schemas.microsoft.com/office/drawing/2014/main" id="{FA6357EC-C741-DBD3-9725-36A39F6F055C}"/>
              </a:ext>
            </a:extLst>
          </p:cNvPr>
          <p:cNvSpPr/>
          <p:nvPr/>
        </p:nvSpPr>
        <p:spPr>
          <a:xfrm>
            <a:off x="932286" y="3113117"/>
            <a:ext cx="1230923" cy="381687"/>
          </a:xfrm>
          <a:prstGeom prst="roundRect">
            <a:avLst/>
          </a:prstGeom>
          <a:solidFill>
            <a:srgbClr val="91D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Millie</a:t>
            </a:r>
          </a:p>
        </p:txBody>
      </p:sp>
      <p:sp>
        <p:nvSpPr>
          <p:cNvPr id="14" name="Rectangle: Rounded Corners 13">
            <a:extLst>
              <a:ext uri="{FF2B5EF4-FFF2-40B4-BE49-F238E27FC236}">
                <a16:creationId xmlns:a16="http://schemas.microsoft.com/office/drawing/2014/main" id="{422C6E83-9819-EE8D-C7A9-63BBC19E2099}"/>
              </a:ext>
            </a:extLst>
          </p:cNvPr>
          <p:cNvSpPr/>
          <p:nvPr/>
        </p:nvSpPr>
        <p:spPr>
          <a:xfrm>
            <a:off x="178802" y="1203816"/>
            <a:ext cx="2694896" cy="340015"/>
          </a:xfrm>
          <a:prstGeom prst="roundRect">
            <a:avLst/>
          </a:prstGeom>
          <a:solidFill>
            <a:srgbClr val="91D5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Rounded MT Bold" panose="020F0704030504030204" pitchFamily="34" charset="0"/>
                <a:ea typeface="Tahoma" panose="020B0604030504040204" pitchFamily="34" charset="0"/>
                <a:cs typeface="Tahoma" panose="020B0604030504040204" pitchFamily="34" charset="0"/>
              </a:rPr>
              <a:t>Rheolwr Rhaglen</a:t>
            </a:r>
          </a:p>
        </p:txBody>
      </p:sp>
      <p:sp>
        <p:nvSpPr>
          <p:cNvPr id="17" name="Rectangle: Rounded Corners 16">
            <a:extLst>
              <a:ext uri="{FF2B5EF4-FFF2-40B4-BE49-F238E27FC236}">
                <a16:creationId xmlns:a16="http://schemas.microsoft.com/office/drawing/2014/main" id="{0404C3ED-2D70-784D-28A1-81CFE910B504}"/>
              </a:ext>
            </a:extLst>
          </p:cNvPr>
          <p:cNvSpPr/>
          <p:nvPr/>
        </p:nvSpPr>
        <p:spPr>
          <a:xfrm>
            <a:off x="3631982" y="1203816"/>
            <a:ext cx="4155597" cy="340015"/>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Rounded MT Bold" panose="020F0704030504030204" pitchFamily="34" charset="0"/>
                <a:ea typeface="Tahoma" panose="020B0604030504040204" pitchFamily="34" charset="0"/>
                <a:cs typeface="Tahoma" panose="020B0604030504040204" pitchFamily="34" charset="0"/>
              </a:rPr>
              <a:t>Swyddogion Cyswllt Ysgolion</a:t>
            </a:r>
          </a:p>
        </p:txBody>
      </p:sp>
      <p:pic>
        <p:nvPicPr>
          <p:cNvPr id="18" name="Picture 17">
            <a:extLst>
              <a:ext uri="{FF2B5EF4-FFF2-40B4-BE49-F238E27FC236}">
                <a16:creationId xmlns:a16="http://schemas.microsoft.com/office/drawing/2014/main" id="{DA1F7AC7-523D-39D2-04E8-C13AFF2CBEE6}"/>
              </a:ext>
            </a:extLst>
          </p:cNvPr>
          <p:cNvPicPr>
            <a:picLocks noChangeAspect="1"/>
          </p:cNvPicPr>
          <p:nvPr/>
        </p:nvPicPr>
        <p:blipFill rotWithShape="1">
          <a:blip r:embed="rId4" r:link="rId5">
            <a:extLst>
              <a:ext uri="{28A0092B-C50C-407E-A947-70E740481C1C}">
                <a14:useLocalDpi xmlns:a14="http://schemas.microsoft.com/office/drawing/2010/main" val="0"/>
              </a:ext>
            </a:extLst>
          </a:blip>
          <a:srcRect b="26377"/>
          <a:stretch>
            <a:fillRect/>
          </a:stretch>
        </p:blipFill>
        <p:spPr bwMode="auto">
          <a:xfrm>
            <a:off x="3925412" y="1664365"/>
            <a:ext cx="1461507" cy="1516823"/>
          </a:xfrm>
          <a:prstGeom prst="ellipse">
            <a:avLst/>
          </a:prstGeom>
          <a:noFill/>
          <a:ln w="38100">
            <a:solidFill>
              <a:srgbClr val="5DAEFF"/>
            </a:solidFill>
          </a:ln>
        </p:spPr>
      </p:pic>
      <p:pic>
        <p:nvPicPr>
          <p:cNvPr id="19" name="Picture 18">
            <a:extLst>
              <a:ext uri="{FF2B5EF4-FFF2-40B4-BE49-F238E27FC236}">
                <a16:creationId xmlns:a16="http://schemas.microsoft.com/office/drawing/2014/main" id="{43F2D04C-B3A9-139E-1130-37EA365F30DA}"/>
              </a:ext>
            </a:extLst>
          </p:cNvPr>
          <p:cNvPicPr>
            <a:picLocks noChangeAspect="1"/>
          </p:cNvPicPr>
          <p:nvPr/>
        </p:nvPicPr>
        <p:blipFill>
          <a:blip r:embed="rId6">
            <a:extLst>
              <a:ext uri="{28A0092B-C50C-407E-A947-70E740481C1C}">
                <a14:useLocalDpi xmlns:a14="http://schemas.microsoft.com/office/drawing/2010/main" val="0"/>
              </a:ext>
            </a:extLst>
          </a:blip>
          <a:srcRect t="12423" b="12423"/>
          <a:stretch/>
        </p:blipFill>
        <p:spPr>
          <a:xfrm>
            <a:off x="5984621" y="1646330"/>
            <a:ext cx="1513468" cy="1516158"/>
          </a:xfrm>
          <a:prstGeom prst="ellipse">
            <a:avLst/>
          </a:prstGeom>
          <a:ln w="38100">
            <a:solidFill>
              <a:srgbClr val="5DAEFF"/>
            </a:solidFill>
          </a:ln>
        </p:spPr>
      </p:pic>
      <p:pic>
        <p:nvPicPr>
          <p:cNvPr id="22" name="Picture 21" descr="A person smiling for the camera&#10;&#10;Description automatically generated with medium confidence">
            <a:extLst>
              <a:ext uri="{FF2B5EF4-FFF2-40B4-BE49-F238E27FC236}">
                <a16:creationId xmlns:a16="http://schemas.microsoft.com/office/drawing/2014/main" id="{A1DEC982-BEC8-2F36-D41D-2748C06ECD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 t="4010" r="45" b="18852"/>
          <a:stretch/>
        </p:blipFill>
        <p:spPr>
          <a:xfrm>
            <a:off x="9401026" y="1756263"/>
            <a:ext cx="1512666" cy="1506973"/>
          </a:xfrm>
          <a:prstGeom prst="ellipse">
            <a:avLst/>
          </a:prstGeom>
          <a:ln w="38100">
            <a:solidFill>
              <a:srgbClr val="C0004E"/>
            </a:solidFill>
          </a:ln>
        </p:spPr>
      </p:pic>
      <p:sp>
        <p:nvSpPr>
          <p:cNvPr id="23" name="Rectangle: Rounded Corners 22">
            <a:extLst>
              <a:ext uri="{FF2B5EF4-FFF2-40B4-BE49-F238E27FC236}">
                <a16:creationId xmlns:a16="http://schemas.microsoft.com/office/drawing/2014/main" id="{C7E4C54D-3920-8048-7739-782B8CE43C5B}"/>
              </a:ext>
            </a:extLst>
          </p:cNvPr>
          <p:cNvSpPr/>
          <p:nvPr/>
        </p:nvSpPr>
        <p:spPr>
          <a:xfrm>
            <a:off x="4056528" y="3112661"/>
            <a:ext cx="1230923" cy="381687"/>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Cara</a:t>
            </a:r>
          </a:p>
        </p:txBody>
      </p:sp>
      <p:sp>
        <p:nvSpPr>
          <p:cNvPr id="24" name="Rectangle: Rounded Corners 23">
            <a:extLst>
              <a:ext uri="{FF2B5EF4-FFF2-40B4-BE49-F238E27FC236}">
                <a16:creationId xmlns:a16="http://schemas.microsoft.com/office/drawing/2014/main" id="{E7363D68-5797-F8FB-4515-F2DBC9C56B5E}"/>
              </a:ext>
            </a:extLst>
          </p:cNvPr>
          <p:cNvSpPr/>
          <p:nvPr/>
        </p:nvSpPr>
        <p:spPr>
          <a:xfrm>
            <a:off x="6136180" y="3112661"/>
            <a:ext cx="1230923" cy="381687"/>
          </a:xfrm>
          <a:prstGeom prst="roundRect">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Becca</a:t>
            </a:r>
          </a:p>
        </p:txBody>
      </p:sp>
      <p:sp>
        <p:nvSpPr>
          <p:cNvPr id="25" name="Rectangle: Rounded Corners 24">
            <a:extLst>
              <a:ext uri="{FF2B5EF4-FFF2-40B4-BE49-F238E27FC236}">
                <a16:creationId xmlns:a16="http://schemas.microsoft.com/office/drawing/2014/main" id="{4B99AABC-D443-2888-6F71-243FCC392951}"/>
              </a:ext>
            </a:extLst>
          </p:cNvPr>
          <p:cNvSpPr/>
          <p:nvPr/>
        </p:nvSpPr>
        <p:spPr>
          <a:xfrm>
            <a:off x="9580579" y="3210361"/>
            <a:ext cx="1230923" cy="381687"/>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Jo</a:t>
            </a:r>
          </a:p>
        </p:txBody>
      </p:sp>
      <p:pic>
        <p:nvPicPr>
          <p:cNvPr id="31" name="Picture 30" descr="Purple text on a black background&#10;&#10;Description automatically generated">
            <a:extLst>
              <a:ext uri="{FF2B5EF4-FFF2-40B4-BE49-F238E27FC236}">
                <a16:creationId xmlns:a16="http://schemas.microsoft.com/office/drawing/2014/main" id="{7600DB36-927E-FE74-24FC-46816F94E2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5156" y="5989910"/>
            <a:ext cx="1955848" cy="696343"/>
          </a:xfrm>
          <a:prstGeom prst="rect">
            <a:avLst/>
          </a:prstGeom>
        </p:spPr>
      </p:pic>
      <p:sp>
        <p:nvSpPr>
          <p:cNvPr id="32" name="Rectangle: Rounded Corners 31">
            <a:extLst>
              <a:ext uri="{FF2B5EF4-FFF2-40B4-BE49-F238E27FC236}">
                <a16:creationId xmlns:a16="http://schemas.microsoft.com/office/drawing/2014/main" id="{657DAF61-992E-A9D5-7649-05E21D759FB8}"/>
              </a:ext>
            </a:extLst>
          </p:cNvPr>
          <p:cNvSpPr/>
          <p:nvPr/>
        </p:nvSpPr>
        <p:spPr>
          <a:xfrm>
            <a:off x="8277219" y="5669820"/>
            <a:ext cx="2541802" cy="576089"/>
          </a:xfrm>
          <a:prstGeom prst="roundRect">
            <a:avLst/>
          </a:prstGeom>
          <a:solidFill>
            <a:srgbClr val="5DAEFF"/>
          </a:solidFill>
          <a:ln w="28575">
            <a:solidFill>
              <a:srgbClr val="5DAEFF"/>
            </a:solidFill>
            <a:extLst>
              <a:ext uri="{C807C97D-BFC1-408E-A445-0C87EB9F89A2}">
                <ask:lineSketchStyleProps xmlns:ask="http://schemas.microsoft.com/office/drawing/2018/sketchyshapes" sd="1210219171">
                  <a:custGeom>
                    <a:avLst/>
                    <a:gdLst>
                      <a:gd name="connsiteX0" fmla="*/ 0 w 5729388"/>
                      <a:gd name="connsiteY0" fmla="*/ 122711 h 736249"/>
                      <a:gd name="connsiteX1" fmla="*/ 122711 w 5729388"/>
                      <a:gd name="connsiteY1" fmla="*/ 0 h 736249"/>
                      <a:gd name="connsiteX2" fmla="*/ 917886 w 5729388"/>
                      <a:gd name="connsiteY2" fmla="*/ 0 h 736249"/>
                      <a:gd name="connsiteX3" fmla="*/ 1603382 w 5729388"/>
                      <a:gd name="connsiteY3" fmla="*/ 0 h 736249"/>
                      <a:gd name="connsiteX4" fmla="*/ 2124359 w 5729388"/>
                      <a:gd name="connsiteY4" fmla="*/ 0 h 736249"/>
                      <a:gd name="connsiteX5" fmla="*/ 2700175 w 5729388"/>
                      <a:gd name="connsiteY5" fmla="*/ 0 h 736249"/>
                      <a:gd name="connsiteX6" fmla="*/ 3385671 w 5729388"/>
                      <a:gd name="connsiteY6" fmla="*/ 0 h 736249"/>
                      <a:gd name="connsiteX7" fmla="*/ 3961487 w 5729388"/>
                      <a:gd name="connsiteY7" fmla="*/ 0 h 736249"/>
                      <a:gd name="connsiteX8" fmla="*/ 4701823 w 5729388"/>
                      <a:gd name="connsiteY8" fmla="*/ 0 h 736249"/>
                      <a:gd name="connsiteX9" fmla="*/ 5606677 w 5729388"/>
                      <a:gd name="connsiteY9" fmla="*/ 0 h 736249"/>
                      <a:gd name="connsiteX10" fmla="*/ 5729388 w 5729388"/>
                      <a:gd name="connsiteY10" fmla="*/ 122711 h 736249"/>
                      <a:gd name="connsiteX11" fmla="*/ 5729388 w 5729388"/>
                      <a:gd name="connsiteY11" fmla="*/ 613538 h 736249"/>
                      <a:gd name="connsiteX12" fmla="*/ 5606677 w 5729388"/>
                      <a:gd name="connsiteY12" fmla="*/ 736249 h 736249"/>
                      <a:gd name="connsiteX13" fmla="*/ 4921181 w 5729388"/>
                      <a:gd name="connsiteY13" fmla="*/ 736249 h 736249"/>
                      <a:gd name="connsiteX14" fmla="*/ 4180846 w 5729388"/>
                      <a:gd name="connsiteY14" fmla="*/ 736249 h 736249"/>
                      <a:gd name="connsiteX15" fmla="*/ 3440510 w 5729388"/>
                      <a:gd name="connsiteY15" fmla="*/ 736249 h 736249"/>
                      <a:gd name="connsiteX16" fmla="*/ 2645335 w 5729388"/>
                      <a:gd name="connsiteY16" fmla="*/ 736249 h 736249"/>
                      <a:gd name="connsiteX17" fmla="*/ 2124359 w 5729388"/>
                      <a:gd name="connsiteY17" fmla="*/ 736249 h 736249"/>
                      <a:gd name="connsiteX18" fmla="*/ 1493703 w 5729388"/>
                      <a:gd name="connsiteY18" fmla="*/ 736249 h 736249"/>
                      <a:gd name="connsiteX19" fmla="*/ 753367 w 5729388"/>
                      <a:gd name="connsiteY19" fmla="*/ 736249 h 736249"/>
                      <a:gd name="connsiteX20" fmla="*/ 122711 w 5729388"/>
                      <a:gd name="connsiteY20" fmla="*/ 736249 h 736249"/>
                      <a:gd name="connsiteX21" fmla="*/ 0 w 5729388"/>
                      <a:gd name="connsiteY21" fmla="*/ 613538 h 736249"/>
                      <a:gd name="connsiteX22" fmla="*/ 0 w 5729388"/>
                      <a:gd name="connsiteY22" fmla="*/ 122711 h 73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29388" h="736249" extrusionOk="0">
                        <a:moveTo>
                          <a:pt x="0" y="122711"/>
                        </a:moveTo>
                        <a:cubicBezTo>
                          <a:pt x="-13876" y="64287"/>
                          <a:pt x="63344" y="-10728"/>
                          <a:pt x="122711" y="0"/>
                        </a:cubicBezTo>
                        <a:cubicBezTo>
                          <a:pt x="294643" y="-19524"/>
                          <a:pt x="693766" y="-36854"/>
                          <a:pt x="917886" y="0"/>
                        </a:cubicBezTo>
                        <a:cubicBezTo>
                          <a:pt x="1142006" y="36854"/>
                          <a:pt x="1374802" y="-16836"/>
                          <a:pt x="1603382" y="0"/>
                        </a:cubicBezTo>
                        <a:cubicBezTo>
                          <a:pt x="1831962" y="16836"/>
                          <a:pt x="2017237" y="4262"/>
                          <a:pt x="2124359" y="0"/>
                        </a:cubicBezTo>
                        <a:cubicBezTo>
                          <a:pt x="2231481" y="-4262"/>
                          <a:pt x="2575406" y="-2153"/>
                          <a:pt x="2700175" y="0"/>
                        </a:cubicBezTo>
                        <a:cubicBezTo>
                          <a:pt x="2824944" y="2153"/>
                          <a:pt x="3122890" y="12773"/>
                          <a:pt x="3385671" y="0"/>
                        </a:cubicBezTo>
                        <a:cubicBezTo>
                          <a:pt x="3648452" y="-12773"/>
                          <a:pt x="3840673" y="-16643"/>
                          <a:pt x="3961487" y="0"/>
                        </a:cubicBezTo>
                        <a:cubicBezTo>
                          <a:pt x="4082301" y="16643"/>
                          <a:pt x="4380546" y="-26067"/>
                          <a:pt x="4701823" y="0"/>
                        </a:cubicBezTo>
                        <a:cubicBezTo>
                          <a:pt x="5023100" y="26067"/>
                          <a:pt x="5301600" y="-39460"/>
                          <a:pt x="5606677" y="0"/>
                        </a:cubicBezTo>
                        <a:cubicBezTo>
                          <a:pt x="5680533" y="-14739"/>
                          <a:pt x="5730250" y="66520"/>
                          <a:pt x="5729388" y="122711"/>
                        </a:cubicBezTo>
                        <a:cubicBezTo>
                          <a:pt x="5716672" y="356246"/>
                          <a:pt x="5726859" y="382388"/>
                          <a:pt x="5729388" y="613538"/>
                        </a:cubicBezTo>
                        <a:cubicBezTo>
                          <a:pt x="5721711" y="676665"/>
                          <a:pt x="5676954" y="741762"/>
                          <a:pt x="5606677" y="736249"/>
                        </a:cubicBezTo>
                        <a:cubicBezTo>
                          <a:pt x="5468318" y="767061"/>
                          <a:pt x="5255641" y="719209"/>
                          <a:pt x="4921181" y="736249"/>
                        </a:cubicBezTo>
                        <a:cubicBezTo>
                          <a:pt x="4586721" y="753289"/>
                          <a:pt x="4362570" y="769449"/>
                          <a:pt x="4180846" y="736249"/>
                        </a:cubicBezTo>
                        <a:cubicBezTo>
                          <a:pt x="3999122" y="703049"/>
                          <a:pt x="3799233" y="741896"/>
                          <a:pt x="3440510" y="736249"/>
                        </a:cubicBezTo>
                        <a:cubicBezTo>
                          <a:pt x="3081787" y="730602"/>
                          <a:pt x="3021691" y="731055"/>
                          <a:pt x="2645335" y="736249"/>
                        </a:cubicBezTo>
                        <a:cubicBezTo>
                          <a:pt x="2268979" y="741443"/>
                          <a:pt x="2319575" y="752875"/>
                          <a:pt x="2124359" y="736249"/>
                        </a:cubicBezTo>
                        <a:cubicBezTo>
                          <a:pt x="1929143" y="719623"/>
                          <a:pt x="1780057" y="748101"/>
                          <a:pt x="1493703" y="736249"/>
                        </a:cubicBezTo>
                        <a:cubicBezTo>
                          <a:pt x="1207349" y="724397"/>
                          <a:pt x="1039478" y="754546"/>
                          <a:pt x="753367" y="736249"/>
                        </a:cubicBezTo>
                        <a:cubicBezTo>
                          <a:pt x="467256" y="717952"/>
                          <a:pt x="338168" y="708522"/>
                          <a:pt x="122711" y="736249"/>
                        </a:cubicBezTo>
                        <a:cubicBezTo>
                          <a:pt x="50550" y="739166"/>
                          <a:pt x="2246" y="682449"/>
                          <a:pt x="0" y="613538"/>
                        </a:cubicBezTo>
                        <a:cubicBezTo>
                          <a:pt x="9217" y="443123"/>
                          <a:pt x="400" y="281483"/>
                          <a:pt x="0" y="1227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b="1" i="0" dirty="0" err="1">
                <a:solidFill>
                  <a:schemeClr val="bg1"/>
                </a:solidFill>
                <a:effectLst/>
                <a:latin typeface="Arial" panose="020B0604020202020204" pitchFamily="34" charset="0"/>
                <a:cs typeface="Arial" panose="020B0604020202020204" pitchFamily="34" charset="0"/>
              </a:rPr>
              <a:t>Cysylltwch</a:t>
            </a:r>
            <a:r>
              <a:rPr lang="en-GB" sz="1400" b="1" i="0" dirty="0">
                <a:solidFill>
                  <a:schemeClr val="bg1"/>
                </a:solidFill>
                <a:effectLst/>
                <a:latin typeface="Arial" panose="020B0604020202020204" pitchFamily="34" charset="0"/>
                <a:cs typeface="Arial" panose="020B0604020202020204" pitchFamily="34" charset="0"/>
              </a:rPr>
              <a:t> â: </a:t>
            </a:r>
            <a:r>
              <a:rPr lang="en-GB" sz="1400" b="1" i="0"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SSCECymru@wlga.gov.uk</a:t>
            </a:r>
            <a:r>
              <a:rPr lang="en-GB" sz="1400" b="1" i="0" dirty="0">
                <a:solidFill>
                  <a:schemeClr val="bg1"/>
                </a:solidFill>
                <a:effectLst/>
                <a:latin typeface="Arial" panose="020B060402020202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B1606080-3D49-55C6-762F-28DD3FDF6011}"/>
              </a:ext>
            </a:extLst>
          </p:cNvPr>
          <p:cNvPicPr>
            <a:picLocks noChangeAspect="1"/>
          </p:cNvPicPr>
          <p:nvPr/>
        </p:nvPicPr>
        <p:blipFill rotWithShape="1">
          <a:blip r:embed="rId10">
            <a:extLst>
              <a:ext uri="{28A0092B-C50C-407E-A947-70E740481C1C}">
                <a14:useLocalDpi xmlns:a14="http://schemas.microsoft.com/office/drawing/2010/main" val="0"/>
              </a:ext>
            </a:extLst>
          </a:blip>
          <a:srcRect r="51977"/>
          <a:stretch/>
        </p:blipFill>
        <p:spPr>
          <a:xfrm>
            <a:off x="188861" y="6023244"/>
            <a:ext cx="1358585" cy="661719"/>
          </a:xfrm>
          <a:prstGeom prst="rect">
            <a:avLst/>
          </a:prstGeom>
        </p:spPr>
      </p:pic>
      <p:pic>
        <p:nvPicPr>
          <p:cNvPr id="34" name="Picture 33" descr="Icon&#10;&#10;Description automatically generated">
            <a:hlinkClick r:id="rId11"/>
            <a:extLst>
              <a:ext uri="{FF2B5EF4-FFF2-40B4-BE49-F238E27FC236}">
                <a16:creationId xmlns:a16="http://schemas.microsoft.com/office/drawing/2014/main" id="{11FD81F7-F59A-1ED1-D1F8-0A752BB9294C}"/>
              </a:ext>
            </a:extLst>
          </p:cNvPr>
          <p:cNvPicPr>
            <a:picLocks noChangeAspect="1"/>
          </p:cNvPicPr>
          <p:nvPr/>
        </p:nvPicPr>
        <p:blipFill rotWithShape="1">
          <a:blip r:embed="rId12">
            <a:clrChange>
              <a:clrFrom>
                <a:srgbClr val="FFFFF1"/>
              </a:clrFrom>
              <a:clrTo>
                <a:srgbClr val="FFFFF1">
                  <a:alpha val="0"/>
                </a:srgbClr>
              </a:clrTo>
            </a:clrChange>
            <a:extLst>
              <a:ext uri="{28A0092B-C50C-407E-A947-70E740481C1C}">
                <a14:useLocalDpi xmlns:a14="http://schemas.microsoft.com/office/drawing/2010/main" val="0"/>
              </a:ext>
            </a:extLst>
          </a:blip>
          <a:srcRect l="36905" t="4166" r="36428" b="5000"/>
          <a:stretch/>
        </p:blipFill>
        <p:spPr bwMode="auto">
          <a:xfrm>
            <a:off x="1655896" y="6049442"/>
            <a:ext cx="603362" cy="586736"/>
          </a:xfrm>
          <a:prstGeom prst="rect">
            <a:avLst/>
          </a:prstGeom>
          <a:noFill/>
          <a:ln>
            <a:noFill/>
          </a:ln>
          <a:extLst>
            <a:ext uri="{53640926-AAD7-44D8-BBD7-CCE9431645EC}">
              <a14:shadowObscured xmlns:a14="http://schemas.microsoft.com/office/drawing/2010/main"/>
            </a:ext>
          </a:extLst>
        </p:spPr>
      </p:pic>
      <p:pic>
        <p:nvPicPr>
          <p:cNvPr id="35" name="Picture 34">
            <a:hlinkClick r:id="rId13"/>
            <a:extLst>
              <a:ext uri="{FF2B5EF4-FFF2-40B4-BE49-F238E27FC236}">
                <a16:creationId xmlns:a16="http://schemas.microsoft.com/office/drawing/2014/main" id="{EEDD2AFE-41E6-CD4B-5598-A45734426D7D}"/>
              </a:ext>
            </a:extLst>
          </p:cNvPr>
          <p:cNvPicPr>
            <a:picLocks noChangeAspect="1"/>
          </p:cNvPicPr>
          <p:nvPr/>
        </p:nvPicPr>
        <p:blipFill>
          <a:blip r:embed="rId14">
            <a:extLst>
              <a:ext uri="{28A0092B-C50C-407E-A947-70E740481C1C}">
                <a14:useLocalDpi xmlns:a14="http://schemas.microsoft.com/office/drawing/2010/main" val="0"/>
              </a:ext>
            </a:extLst>
          </a:blip>
          <a:srcRect l="3320" r="3320"/>
          <a:stretch/>
        </p:blipFill>
        <p:spPr bwMode="auto">
          <a:xfrm>
            <a:off x="2326330" y="6098782"/>
            <a:ext cx="478734" cy="512776"/>
          </a:xfrm>
          <a:prstGeom prst="ellipse">
            <a:avLst/>
          </a:prstGeom>
          <a:noFill/>
          <a:ln>
            <a:noFill/>
          </a:ln>
          <a:extLst>
            <a:ext uri="{53640926-AAD7-44D8-BBD7-CCE9431645EC}">
              <a14:shadowObscured xmlns:a14="http://schemas.microsoft.com/office/drawing/2010/main"/>
            </a:ext>
          </a:extLst>
        </p:spPr>
      </p:pic>
      <p:sp>
        <p:nvSpPr>
          <p:cNvPr id="36" name="Rectangle: Rounded Corners 35">
            <a:extLst>
              <a:ext uri="{FF2B5EF4-FFF2-40B4-BE49-F238E27FC236}">
                <a16:creationId xmlns:a16="http://schemas.microsoft.com/office/drawing/2014/main" id="{67485994-2BFA-27C0-D66E-64205531C65F}"/>
              </a:ext>
            </a:extLst>
          </p:cNvPr>
          <p:cNvSpPr/>
          <p:nvPr/>
        </p:nvSpPr>
        <p:spPr>
          <a:xfrm>
            <a:off x="8197122" y="1203816"/>
            <a:ext cx="3940386" cy="340015"/>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Rounded MT Bold" panose="020F0704030504030204" pitchFamily="34" charset="0"/>
                <a:ea typeface="Tahoma" panose="020B0604030504040204" pitchFamily="34" charset="0"/>
                <a:cs typeface="Tahoma" panose="020B0604030504040204" pitchFamily="34" charset="0"/>
              </a:rPr>
              <a:t>Swyddog Arweiniol Cyfranogiad </a:t>
            </a:r>
          </a:p>
        </p:txBody>
      </p:sp>
      <p:sp>
        <p:nvSpPr>
          <p:cNvPr id="2" name="Rectangle: Rounded Corners 1">
            <a:extLst>
              <a:ext uri="{FF2B5EF4-FFF2-40B4-BE49-F238E27FC236}">
                <a16:creationId xmlns:a16="http://schemas.microsoft.com/office/drawing/2014/main" id="{618C56B0-6A32-D5D0-571D-31BEB827F35B}"/>
              </a:ext>
            </a:extLst>
          </p:cNvPr>
          <p:cNvSpPr/>
          <p:nvPr/>
        </p:nvSpPr>
        <p:spPr>
          <a:xfrm>
            <a:off x="759441" y="143258"/>
            <a:ext cx="10782526" cy="900000"/>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4000" b="1"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Tîm SSCE Cymru</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9513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1257E4EB-FBFF-8E52-CB85-11ED93A6BB1E}"/>
              </a:ext>
            </a:extLst>
          </p:cNvPr>
          <p:cNvSpPr/>
          <p:nvPr/>
        </p:nvSpPr>
        <p:spPr>
          <a:xfrm>
            <a:off x="-1468489" y="2026167"/>
            <a:ext cx="3314700" cy="3314700"/>
          </a:xfrm>
          <a:prstGeom prst="ellipse">
            <a:avLst/>
          </a:prstGeom>
          <a:solidFill>
            <a:srgbClr val="5DAE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8A549EF7-AF1A-A13F-1C03-C4955C361C38}"/>
              </a:ext>
            </a:extLst>
          </p:cNvPr>
          <p:cNvSpPr/>
          <p:nvPr/>
        </p:nvSpPr>
        <p:spPr>
          <a:xfrm>
            <a:off x="9919915" y="-659357"/>
            <a:ext cx="2665730" cy="2665730"/>
          </a:xfrm>
          <a:prstGeom prst="ellipse">
            <a:avLst/>
          </a:prstGeom>
          <a:solidFill>
            <a:srgbClr val="8FD4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1461D540-21C4-F11C-F22A-A7994EB5785A}"/>
              </a:ext>
            </a:extLst>
          </p:cNvPr>
          <p:cNvSpPr/>
          <p:nvPr/>
        </p:nvSpPr>
        <p:spPr>
          <a:xfrm>
            <a:off x="10377953" y="5492736"/>
            <a:ext cx="2426335" cy="2426335"/>
          </a:xfrm>
          <a:prstGeom prst="ellipse">
            <a:avLst/>
          </a:prstGeom>
          <a:solidFill>
            <a:srgbClr val="C0004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6" name="Picture 5">
            <a:extLst>
              <a:ext uri="{FF2B5EF4-FFF2-40B4-BE49-F238E27FC236}">
                <a16:creationId xmlns:a16="http://schemas.microsoft.com/office/drawing/2014/main" id="{153BC67C-B795-41D1-A638-C28CBBAC7DC5}"/>
              </a:ext>
            </a:extLst>
          </p:cNvPr>
          <p:cNvPicPr>
            <a:picLocks noChangeAspect="1"/>
          </p:cNvPicPr>
          <p:nvPr/>
        </p:nvPicPr>
        <p:blipFill rotWithShape="1">
          <a:blip r:embed="rId2">
            <a:extLst>
              <a:ext uri="{28A0092B-C50C-407E-A947-70E740481C1C}">
                <a14:useLocalDpi xmlns:a14="http://schemas.microsoft.com/office/drawing/2010/main" val="0"/>
              </a:ext>
            </a:extLst>
          </a:blip>
          <a:srcRect r="51977"/>
          <a:stretch/>
        </p:blipFill>
        <p:spPr>
          <a:xfrm>
            <a:off x="188861" y="6023244"/>
            <a:ext cx="1358585" cy="661719"/>
          </a:xfrm>
          <a:prstGeom prst="rect">
            <a:avLst/>
          </a:prstGeom>
        </p:spPr>
      </p:pic>
      <p:pic>
        <p:nvPicPr>
          <p:cNvPr id="26" name="Picture 25" descr="Logo&#10;&#10;Description automatically generated">
            <a:extLst>
              <a:ext uri="{FF2B5EF4-FFF2-40B4-BE49-F238E27FC236}">
                <a16:creationId xmlns:a16="http://schemas.microsoft.com/office/drawing/2014/main" id="{9788EB8E-A33F-462D-8B7E-BE0AE087D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0384" y="5989910"/>
            <a:ext cx="1122369" cy="715994"/>
          </a:xfrm>
          <a:prstGeom prst="rect">
            <a:avLst/>
          </a:prstGeom>
        </p:spPr>
      </p:pic>
      <p:sp>
        <p:nvSpPr>
          <p:cNvPr id="30" name="Rectangle: Rounded Corners 29">
            <a:extLst>
              <a:ext uri="{FF2B5EF4-FFF2-40B4-BE49-F238E27FC236}">
                <a16:creationId xmlns:a16="http://schemas.microsoft.com/office/drawing/2014/main" id="{307F0505-9E4C-1E6A-A82F-760C4E69E56B}"/>
              </a:ext>
            </a:extLst>
          </p:cNvPr>
          <p:cNvSpPr/>
          <p:nvPr/>
        </p:nvSpPr>
        <p:spPr>
          <a:xfrm>
            <a:off x="188861" y="188095"/>
            <a:ext cx="11832810" cy="749398"/>
          </a:xfrm>
          <a:prstGeom prst="roundRect">
            <a:avLst/>
          </a:prstGeom>
          <a:solidFill>
            <a:srgbClr val="91D553"/>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4000" b="1"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Welcome Becca…</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Icon&#10;&#10;Description automatically generated">
            <a:hlinkClick r:id="rId4"/>
            <a:extLst>
              <a:ext uri="{FF2B5EF4-FFF2-40B4-BE49-F238E27FC236}">
                <a16:creationId xmlns:a16="http://schemas.microsoft.com/office/drawing/2014/main" id="{4D99846F-BE1E-A8BA-2AAD-D0D7C54DDDEE}"/>
              </a:ext>
            </a:extLst>
          </p:cNvPr>
          <p:cNvPicPr>
            <a:picLocks noChangeAspect="1"/>
          </p:cNvPicPr>
          <p:nvPr/>
        </p:nvPicPr>
        <p:blipFill rotWithShape="1">
          <a:blip r:embed="rId5">
            <a:clrChange>
              <a:clrFrom>
                <a:srgbClr val="FFFFF1"/>
              </a:clrFrom>
              <a:clrTo>
                <a:srgbClr val="FFFFF1">
                  <a:alpha val="0"/>
                </a:srgbClr>
              </a:clrTo>
            </a:clrChange>
            <a:extLst>
              <a:ext uri="{28A0092B-C50C-407E-A947-70E740481C1C}">
                <a14:useLocalDpi xmlns:a14="http://schemas.microsoft.com/office/drawing/2010/main" val="0"/>
              </a:ext>
            </a:extLst>
          </a:blip>
          <a:srcRect l="36905" t="4166" r="36428" b="5000"/>
          <a:stretch/>
        </p:blipFill>
        <p:spPr bwMode="auto">
          <a:xfrm>
            <a:off x="1649813" y="6183436"/>
            <a:ext cx="603362" cy="586736"/>
          </a:xfrm>
          <a:prstGeom prst="rect">
            <a:avLst/>
          </a:prstGeom>
          <a:noFill/>
          <a:ln>
            <a:noFill/>
          </a:ln>
          <a:extLst>
            <a:ext uri="{53640926-AAD7-44D8-BBD7-CCE9431645EC}">
              <a14:shadowObscured xmlns:a14="http://schemas.microsoft.com/office/drawing/2010/main"/>
            </a:ext>
          </a:extLst>
        </p:spPr>
      </p:pic>
      <p:pic>
        <p:nvPicPr>
          <p:cNvPr id="8" name="Picture 7">
            <a:hlinkClick r:id="rId6"/>
            <a:extLst>
              <a:ext uri="{FF2B5EF4-FFF2-40B4-BE49-F238E27FC236}">
                <a16:creationId xmlns:a16="http://schemas.microsoft.com/office/drawing/2014/main" id="{B00AFB61-EFCB-2B66-D8E1-A4AF9FCC5DD1}"/>
              </a:ext>
            </a:extLst>
          </p:cNvPr>
          <p:cNvPicPr>
            <a:picLocks noChangeAspect="1"/>
          </p:cNvPicPr>
          <p:nvPr/>
        </p:nvPicPr>
        <p:blipFill>
          <a:blip r:embed="rId7">
            <a:extLst>
              <a:ext uri="{28A0092B-C50C-407E-A947-70E740481C1C}">
                <a14:useLocalDpi xmlns:a14="http://schemas.microsoft.com/office/drawing/2010/main" val="0"/>
              </a:ext>
            </a:extLst>
          </a:blip>
          <a:srcRect l="3320" r="3320"/>
          <a:stretch/>
        </p:blipFill>
        <p:spPr bwMode="auto">
          <a:xfrm>
            <a:off x="2274245" y="6220416"/>
            <a:ext cx="478734" cy="512776"/>
          </a:xfrm>
          <a:prstGeom prst="ellipse">
            <a:avLst/>
          </a:prstGeom>
          <a:noFill/>
          <a:ln>
            <a:noFill/>
          </a:ln>
          <a:extLst>
            <a:ext uri="{53640926-AAD7-44D8-BBD7-CCE9431645EC}">
              <a14:shadowObscured xmlns:a14="http://schemas.microsoft.com/office/drawing/2010/main"/>
            </a:ext>
          </a:extLst>
        </p:spPr>
      </p:pic>
      <p:sp>
        <p:nvSpPr>
          <p:cNvPr id="2" name="Rectangle: Rounded Corners 1">
            <a:extLst>
              <a:ext uri="{FF2B5EF4-FFF2-40B4-BE49-F238E27FC236}">
                <a16:creationId xmlns:a16="http://schemas.microsoft.com/office/drawing/2014/main" id="{894BEE28-D76C-0762-D9C9-241E34102729}"/>
              </a:ext>
            </a:extLst>
          </p:cNvPr>
          <p:cNvSpPr/>
          <p:nvPr/>
        </p:nvSpPr>
        <p:spPr>
          <a:xfrm>
            <a:off x="1439960" y="2014942"/>
            <a:ext cx="7163369" cy="3016167"/>
          </a:xfrm>
          <a:prstGeom prst="roundRect">
            <a:avLst>
              <a:gd name="adj" fmla="val 22162"/>
            </a:avLst>
          </a:prstGeom>
          <a:solidFill>
            <a:srgbClr val="91D553">
              <a:alpha val="24706"/>
            </a:srgbClr>
          </a:solidFill>
          <a:ln w="28575">
            <a:solidFill>
              <a:srgbClr val="91D55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GB" sz="1600" i="1" dirty="0">
                <a:solidFill>
                  <a:schemeClr val="tx1"/>
                </a:solidFill>
                <a:latin typeface="Arial" panose="020B0604020202020204" pitchFamily="34" charset="0"/>
                <a:cs typeface="Arial" panose="020B0604020202020204" pitchFamily="34" charset="0"/>
              </a:rPr>
              <a:t>“Hi, I’m Becca and will be working with the SSCE Cymru team as a </a:t>
            </a:r>
          </a:p>
          <a:p>
            <a:pPr algn="ctr"/>
            <a:r>
              <a:rPr lang="en-GB" sz="1600" i="1" dirty="0">
                <a:solidFill>
                  <a:schemeClr val="tx1"/>
                </a:solidFill>
                <a:latin typeface="Arial" panose="020B0604020202020204" pitchFamily="34" charset="0"/>
                <a:cs typeface="Arial" panose="020B0604020202020204" pitchFamily="34" charset="0"/>
              </a:rPr>
              <a:t>School Liaison Officer (SLO).</a:t>
            </a:r>
          </a:p>
          <a:p>
            <a:pPr algn="ctr"/>
            <a:r>
              <a:rPr lang="en-GB" sz="1600" i="1" dirty="0">
                <a:solidFill>
                  <a:schemeClr val="tx1"/>
                </a:solidFill>
                <a:latin typeface="Arial" panose="020B0604020202020204" pitchFamily="34" charset="0"/>
                <a:cs typeface="Arial" panose="020B0604020202020204" pitchFamily="34" charset="0"/>
              </a:rPr>
              <a:t>I have a background in Teaching and Additional Learning Needs </a:t>
            </a:r>
          </a:p>
          <a:p>
            <a:pPr algn="ctr"/>
            <a:r>
              <a:rPr lang="en-GB" sz="1600" i="1" dirty="0">
                <a:solidFill>
                  <a:schemeClr val="tx1"/>
                </a:solidFill>
                <a:latin typeface="Arial" panose="020B0604020202020204" pitchFamily="34" charset="0"/>
                <a:cs typeface="Arial" panose="020B0604020202020204" pitchFamily="34" charset="0"/>
              </a:rPr>
              <a:t>previously working as a specialist in this field in schools in England. </a:t>
            </a:r>
          </a:p>
          <a:p>
            <a:pPr algn="ctr"/>
            <a:r>
              <a:rPr lang="en-GB" sz="1600" i="1" dirty="0">
                <a:solidFill>
                  <a:schemeClr val="tx1"/>
                </a:solidFill>
                <a:latin typeface="Arial" panose="020B0604020202020204" pitchFamily="34" charset="0"/>
                <a:cs typeface="Arial" panose="020B0604020202020204" pitchFamily="34" charset="0"/>
              </a:rPr>
              <a:t>As mother of a Service child, I have first-hand experience of Armed </a:t>
            </a:r>
          </a:p>
          <a:p>
            <a:pPr algn="ctr"/>
            <a:r>
              <a:rPr lang="en-GB" sz="1600" i="1" dirty="0">
                <a:solidFill>
                  <a:schemeClr val="tx1"/>
                </a:solidFill>
                <a:latin typeface="Arial" panose="020B0604020202020204" pitchFamily="34" charset="0"/>
                <a:cs typeface="Arial" panose="020B0604020202020204" pitchFamily="34" charset="0"/>
              </a:rPr>
              <a:t>Forces life and have moved to Wales this Summer following my husband’s posting in the Army.</a:t>
            </a:r>
          </a:p>
          <a:p>
            <a:pPr algn="ctr"/>
            <a:r>
              <a:rPr lang="en-GB" sz="1600" i="1" dirty="0">
                <a:solidFill>
                  <a:schemeClr val="tx1"/>
                </a:solidFill>
                <a:latin typeface="Arial" panose="020B0604020202020204" pitchFamily="34" charset="0"/>
                <a:cs typeface="Arial" panose="020B0604020202020204" pitchFamily="34" charset="0"/>
              </a:rPr>
              <a:t>I am really excited to be joining the team and am looking forward to working on projects to further support Service children across Wales.”</a:t>
            </a:r>
          </a:p>
        </p:txBody>
      </p:sp>
      <p:pic>
        <p:nvPicPr>
          <p:cNvPr id="3" name="Picture 2">
            <a:extLst>
              <a:ext uri="{FF2B5EF4-FFF2-40B4-BE49-F238E27FC236}">
                <a16:creationId xmlns:a16="http://schemas.microsoft.com/office/drawing/2014/main" id="{4FA71892-644A-8B99-6437-18F0688075F0}"/>
              </a:ext>
            </a:extLst>
          </p:cNvPr>
          <p:cNvPicPr>
            <a:picLocks noChangeAspect="1"/>
          </p:cNvPicPr>
          <p:nvPr/>
        </p:nvPicPr>
        <p:blipFill>
          <a:blip r:embed="rId8">
            <a:extLst>
              <a:ext uri="{28A0092B-C50C-407E-A947-70E740481C1C}">
                <a14:useLocalDpi xmlns:a14="http://schemas.microsoft.com/office/drawing/2010/main" val="0"/>
              </a:ext>
            </a:extLst>
          </a:blip>
          <a:srcRect t="12454" b="12454"/>
          <a:stretch/>
        </p:blipFill>
        <p:spPr>
          <a:xfrm>
            <a:off x="8197077" y="1904947"/>
            <a:ext cx="2459674" cy="2464045"/>
          </a:xfrm>
          <a:prstGeom prst="ellipse">
            <a:avLst/>
          </a:prstGeom>
          <a:ln w="38100">
            <a:solidFill>
              <a:srgbClr val="91D553"/>
            </a:solidFill>
          </a:ln>
        </p:spPr>
      </p:pic>
      <p:sp>
        <p:nvSpPr>
          <p:cNvPr id="4" name="Oval 3">
            <a:extLst>
              <a:ext uri="{FF2B5EF4-FFF2-40B4-BE49-F238E27FC236}">
                <a16:creationId xmlns:a16="http://schemas.microsoft.com/office/drawing/2014/main" id="{FD33CC8F-A9C4-CAF7-6CD4-DEDC8E1A4CBB}"/>
              </a:ext>
            </a:extLst>
          </p:cNvPr>
          <p:cNvSpPr/>
          <p:nvPr/>
        </p:nvSpPr>
        <p:spPr>
          <a:xfrm>
            <a:off x="10232052" y="1942173"/>
            <a:ext cx="509669" cy="509669"/>
          </a:xfrm>
          <a:prstGeom prst="ellipse">
            <a:avLst/>
          </a:prstGeom>
          <a:solidFill>
            <a:srgbClr val="91D55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Rectangle: Rounded Corners 6">
            <a:extLst>
              <a:ext uri="{FF2B5EF4-FFF2-40B4-BE49-F238E27FC236}">
                <a16:creationId xmlns:a16="http://schemas.microsoft.com/office/drawing/2014/main" id="{6E52A4C2-45E5-146E-FAAB-AA616D89F189}"/>
              </a:ext>
            </a:extLst>
          </p:cNvPr>
          <p:cNvSpPr/>
          <p:nvPr/>
        </p:nvSpPr>
        <p:spPr>
          <a:xfrm>
            <a:off x="8440593" y="4295677"/>
            <a:ext cx="2226651" cy="827301"/>
          </a:xfrm>
          <a:prstGeom prst="roundRect">
            <a:avLst/>
          </a:prstGeom>
          <a:solidFill>
            <a:srgbClr val="91D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Becca</a:t>
            </a:r>
          </a:p>
          <a:p>
            <a:pPr algn="ctr"/>
            <a:r>
              <a:rPr lang="en-GB" sz="1400" dirty="0">
                <a:latin typeface="Arial Rounded MT Bold" panose="020F0704030504030204" pitchFamily="34" charset="0"/>
              </a:rPr>
              <a:t>School Liaison Officer</a:t>
            </a:r>
          </a:p>
        </p:txBody>
      </p:sp>
      <p:sp>
        <p:nvSpPr>
          <p:cNvPr id="9" name="Oval 8">
            <a:extLst>
              <a:ext uri="{FF2B5EF4-FFF2-40B4-BE49-F238E27FC236}">
                <a16:creationId xmlns:a16="http://schemas.microsoft.com/office/drawing/2014/main" id="{630F2CE5-B75E-25F2-B3CB-FB7731B7A6B5}"/>
              </a:ext>
            </a:extLst>
          </p:cNvPr>
          <p:cNvSpPr/>
          <p:nvPr/>
        </p:nvSpPr>
        <p:spPr>
          <a:xfrm>
            <a:off x="10311669" y="2384337"/>
            <a:ext cx="336317" cy="336317"/>
          </a:xfrm>
          <a:prstGeom prst="ellipse">
            <a:avLst/>
          </a:prstGeom>
          <a:solidFill>
            <a:srgbClr val="91D55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458529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0DCE57F-D138-4287-BA0F-0988DE3DF9C4}"/>
              </a:ext>
            </a:extLst>
          </p:cNvPr>
          <p:cNvSpPr/>
          <p:nvPr/>
        </p:nvSpPr>
        <p:spPr>
          <a:xfrm>
            <a:off x="2256983" y="6096786"/>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3808B871-28C2-4F41-8A94-30FDFA2CCDC2}"/>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3B568991-06B2-4A29-89C0-B85FA5B56671}"/>
              </a:ext>
            </a:extLst>
          </p:cNvPr>
          <p:cNvSpPr/>
          <p:nvPr/>
        </p:nvSpPr>
        <p:spPr>
          <a:xfrm>
            <a:off x="610438" y="6311099"/>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B29A3831-2402-46F3-B431-3CFF58FBAB0B}"/>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5D75B6DA-89F4-427D-BFF0-EC86A6F50B84}"/>
              </a:ext>
            </a:extLst>
          </p:cNvPr>
          <p:cNvSpPr/>
          <p:nvPr/>
        </p:nvSpPr>
        <p:spPr>
          <a:xfrm>
            <a:off x="4468722" y="6141712"/>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2CCEC7DB-A36D-4F2C-84AF-D2FE79BF11BD}"/>
              </a:ext>
            </a:extLst>
          </p:cNvPr>
          <p:cNvSpPr/>
          <p:nvPr/>
        </p:nvSpPr>
        <p:spPr>
          <a:xfrm>
            <a:off x="3984201" y="6293951"/>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426EB3E-94D7-4189-BEE3-62C26D3C1C18}"/>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a:extLst>
              <a:ext uri="{FF2B5EF4-FFF2-40B4-BE49-F238E27FC236}">
                <a16:creationId xmlns:a16="http://schemas.microsoft.com/office/drawing/2014/main" id="{3E8AD7BA-AE9B-42A9-AED8-B790D2C4D86C}"/>
              </a:ext>
            </a:extLst>
          </p:cNvPr>
          <p:cNvSpPr/>
          <p:nvPr/>
        </p:nvSpPr>
        <p:spPr>
          <a:xfrm>
            <a:off x="6427648" y="5730127"/>
            <a:ext cx="131445" cy="13144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5EA70C54-55D8-4090-A0F9-A3532B56CE2A}"/>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B156DC02-4062-4A88-9A92-76C540CCE057}"/>
              </a:ext>
            </a:extLst>
          </p:cNvPr>
          <p:cNvSpPr/>
          <p:nvPr/>
        </p:nvSpPr>
        <p:spPr>
          <a:xfrm>
            <a:off x="6135833" y="6337927"/>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05C11C62-81B3-4BBC-88A2-589F6A1958B2}"/>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75C98575-01A8-45AE-97C8-1793332BFBF4}"/>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661D957B-834C-4947-AD81-44226C19C39D}"/>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75A5741C-616B-4461-ABB6-F95614C00555}"/>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E121E9A4-D032-4E69-B74A-4F498B762546}"/>
              </a:ext>
            </a:extLst>
          </p:cNvPr>
          <p:cNvSpPr/>
          <p:nvPr/>
        </p:nvSpPr>
        <p:spPr>
          <a:xfrm>
            <a:off x="9056370" y="5907080"/>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6DB54578-38A9-4BF7-A214-9D2019BDD231}"/>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7B4A19D5-791D-45DD-A70B-EDF5157C644C}"/>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C711D346-16A0-403C-B279-729BFC7A8FB5}"/>
              </a:ext>
            </a:extLst>
          </p:cNvPr>
          <p:cNvSpPr/>
          <p:nvPr/>
        </p:nvSpPr>
        <p:spPr>
          <a:xfrm>
            <a:off x="8236585" y="613314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4" name="Picture 33">
            <a:hlinkClick r:id="rId3"/>
            <a:extLst>
              <a:ext uri="{FF2B5EF4-FFF2-40B4-BE49-F238E27FC236}">
                <a16:creationId xmlns:a16="http://schemas.microsoft.com/office/drawing/2014/main" id="{EF1747F2-3481-45BB-AA6B-1C5A10B82D77}"/>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sp>
        <p:nvSpPr>
          <p:cNvPr id="42" name="Rectangle: Rounded Corners 41">
            <a:extLst>
              <a:ext uri="{FF2B5EF4-FFF2-40B4-BE49-F238E27FC236}">
                <a16:creationId xmlns:a16="http://schemas.microsoft.com/office/drawing/2014/main" id="{4E02509A-7A40-4E1A-B479-DAAC2C30016D}"/>
              </a:ext>
            </a:extLst>
          </p:cNvPr>
          <p:cNvSpPr/>
          <p:nvPr/>
        </p:nvSpPr>
        <p:spPr>
          <a:xfrm>
            <a:off x="662391" y="304192"/>
            <a:ext cx="10867218" cy="900000"/>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Arial Rounded MT Bold" panose="020F0704030504030204" pitchFamily="34" charset="0"/>
                <a:ea typeface="Tahoma" panose="020B0604030504040204" pitchFamily="34" charset="0"/>
                <a:cs typeface="Tahoma" panose="020B0604030504040204" pitchFamily="34" charset="0"/>
              </a:rPr>
              <a:t>SSCE Cymru Seren of the month</a:t>
            </a:r>
          </a:p>
        </p:txBody>
      </p:sp>
      <p:sp>
        <p:nvSpPr>
          <p:cNvPr id="32" name="Oval 31">
            <a:extLst>
              <a:ext uri="{FF2B5EF4-FFF2-40B4-BE49-F238E27FC236}">
                <a16:creationId xmlns:a16="http://schemas.microsoft.com/office/drawing/2014/main" id="{01AD09C7-8F32-489B-B3A0-7889459584B3}"/>
              </a:ext>
            </a:extLst>
          </p:cNvPr>
          <p:cNvSpPr/>
          <p:nvPr/>
        </p:nvSpPr>
        <p:spPr>
          <a:xfrm>
            <a:off x="3054225" y="6133140"/>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Logo&#10;&#10;Description automatically generated">
            <a:extLst>
              <a:ext uri="{FF2B5EF4-FFF2-40B4-BE49-F238E27FC236}">
                <a16:creationId xmlns:a16="http://schemas.microsoft.com/office/drawing/2014/main" id="{23590362-C667-4BB2-D8B2-78E0594A78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pic>
        <p:nvPicPr>
          <p:cNvPr id="3" name="Picture 2" descr="A logo with stars and a circle&#10;&#10;Description automatically generated">
            <a:extLst>
              <a:ext uri="{FF2B5EF4-FFF2-40B4-BE49-F238E27FC236}">
                <a16:creationId xmlns:a16="http://schemas.microsoft.com/office/drawing/2014/main" id="{BF581F79-50C4-766A-91A2-DA71E9E7DD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480" y="1739830"/>
            <a:ext cx="3639068" cy="3607006"/>
          </a:xfrm>
          <a:prstGeom prst="rect">
            <a:avLst/>
          </a:prstGeom>
          <a:noFill/>
        </p:spPr>
      </p:pic>
      <p:sp>
        <p:nvSpPr>
          <p:cNvPr id="4" name="Rectangle: Rounded Corners 3">
            <a:extLst>
              <a:ext uri="{FF2B5EF4-FFF2-40B4-BE49-F238E27FC236}">
                <a16:creationId xmlns:a16="http://schemas.microsoft.com/office/drawing/2014/main" id="{2CAE1DF1-3BA4-1763-D83B-35D4E4B65C27}"/>
              </a:ext>
            </a:extLst>
          </p:cNvPr>
          <p:cNvSpPr/>
          <p:nvPr/>
        </p:nvSpPr>
        <p:spPr>
          <a:xfrm>
            <a:off x="4893998" y="2200441"/>
            <a:ext cx="6286980" cy="2457117"/>
          </a:xfrm>
          <a:prstGeom prst="roundRect">
            <a:avLst/>
          </a:prstGeom>
          <a:solidFill>
            <a:srgbClr val="8FD450">
              <a:alpha val="25098"/>
            </a:srgbClr>
          </a:solidFill>
          <a:ln w="12700">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sz="1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This is an opportunity for our team to publicly recognise an SSCE Cymru STAR, and say thank you to a Service child, member of school staff, work colleague, network member or organisation that have positively collaborated with us or shown exceptional support to Service children in education and their local Armed Forces community. We are grateful to work with some truly inspiring individuals and groups who ensure that Service children continue to feel valued and celebrated here in Wales.</a:t>
            </a:r>
          </a:p>
        </p:txBody>
      </p:sp>
      <p:sp>
        <p:nvSpPr>
          <p:cNvPr id="6" name="Oval 5">
            <a:hlinkClick r:id="rId7"/>
            <a:extLst>
              <a:ext uri="{FF2B5EF4-FFF2-40B4-BE49-F238E27FC236}">
                <a16:creationId xmlns:a16="http://schemas.microsoft.com/office/drawing/2014/main" id="{CF700E58-3D68-DEC2-6DE6-33DDD9A8E153}"/>
              </a:ext>
            </a:extLst>
          </p:cNvPr>
          <p:cNvSpPr/>
          <p:nvPr/>
        </p:nvSpPr>
        <p:spPr>
          <a:xfrm>
            <a:off x="10644248" y="137293"/>
            <a:ext cx="1286220" cy="1271629"/>
          </a:xfrm>
          <a:prstGeom prst="ellipse">
            <a:avLst/>
          </a:prstGeom>
          <a:solidFill>
            <a:srgbClr val="FD91B5"/>
          </a:solidFill>
          <a:ln w="28575">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a:solidFill>
                  <a:srgbClr val="000000"/>
                </a:solidFill>
                <a:latin typeface="Arial" panose="020B0604020202020204" pitchFamily="34" charset="0"/>
                <a:cs typeface="Arial" panose="020B0604020202020204" pitchFamily="34" charset="0"/>
                <a:hlinkClick r:id="rId8"/>
              </a:rPr>
              <a:t>Further information here</a:t>
            </a:r>
            <a:endParaRPr lang="en-GB"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07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0DCE57F-D138-4287-BA0F-0988DE3DF9C4}"/>
              </a:ext>
            </a:extLst>
          </p:cNvPr>
          <p:cNvSpPr/>
          <p:nvPr/>
        </p:nvSpPr>
        <p:spPr>
          <a:xfrm>
            <a:off x="2256983" y="6096786"/>
            <a:ext cx="428625" cy="428625"/>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Oval 14">
            <a:extLst>
              <a:ext uri="{FF2B5EF4-FFF2-40B4-BE49-F238E27FC236}">
                <a16:creationId xmlns:a16="http://schemas.microsoft.com/office/drawing/2014/main" id="{3808B871-28C2-4F41-8A94-30FDFA2CCDC2}"/>
              </a:ext>
            </a:extLst>
          </p:cNvPr>
          <p:cNvSpPr/>
          <p:nvPr/>
        </p:nvSpPr>
        <p:spPr>
          <a:xfrm>
            <a:off x="171018" y="6215849"/>
            <a:ext cx="428625" cy="42862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Oval 15">
            <a:extLst>
              <a:ext uri="{FF2B5EF4-FFF2-40B4-BE49-F238E27FC236}">
                <a16:creationId xmlns:a16="http://schemas.microsoft.com/office/drawing/2014/main" id="{3B568991-06B2-4A29-89C0-B85FA5B56671}"/>
              </a:ext>
            </a:extLst>
          </p:cNvPr>
          <p:cNvSpPr/>
          <p:nvPr/>
        </p:nvSpPr>
        <p:spPr>
          <a:xfrm>
            <a:off x="610438" y="6311099"/>
            <a:ext cx="228600" cy="228600"/>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Oval 16">
            <a:extLst>
              <a:ext uri="{FF2B5EF4-FFF2-40B4-BE49-F238E27FC236}">
                <a16:creationId xmlns:a16="http://schemas.microsoft.com/office/drawing/2014/main" id="{B29A3831-2402-46F3-B431-3CFF58FBAB0B}"/>
              </a:ext>
            </a:extLst>
          </p:cNvPr>
          <p:cNvSpPr/>
          <p:nvPr/>
        </p:nvSpPr>
        <p:spPr>
          <a:xfrm>
            <a:off x="4909623" y="6516413"/>
            <a:ext cx="196215" cy="196215"/>
          </a:xfrm>
          <a:prstGeom prst="ellipse">
            <a:avLst/>
          </a:prstGeom>
          <a:solidFill>
            <a:srgbClr val="C8005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Oval 17">
            <a:extLst>
              <a:ext uri="{FF2B5EF4-FFF2-40B4-BE49-F238E27FC236}">
                <a16:creationId xmlns:a16="http://schemas.microsoft.com/office/drawing/2014/main" id="{5D75B6DA-89F4-427D-BFF0-EC86A6F50B84}"/>
              </a:ext>
            </a:extLst>
          </p:cNvPr>
          <p:cNvSpPr/>
          <p:nvPr/>
        </p:nvSpPr>
        <p:spPr>
          <a:xfrm>
            <a:off x="4468722" y="6141712"/>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Oval 18">
            <a:extLst>
              <a:ext uri="{FF2B5EF4-FFF2-40B4-BE49-F238E27FC236}">
                <a16:creationId xmlns:a16="http://schemas.microsoft.com/office/drawing/2014/main" id="{2CCEC7DB-A36D-4F2C-84AF-D2FE79BF11BD}"/>
              </a:ext>
            </a:extLst>
          </p:cNvPr>
          <p:cNvSpPr/>
          <p:nvPr/>
        </p:nvSpPr>
        <p:spPr>
          <a:xfrm>
            <a:off x="3984201" y="6293951"/>
            <a:ext cx="131445" cy="13144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Oval 19">
            <a:extLst>
              <a:ext uri="{FF2B5EF4-FFF2-40B4-BE49-F238E27FC236}">
                <a16:creationId xmlns:a16="http://schemas.microsoft.com/office/drawing/2014/main" id="{2426EB3E-94D7-4189-BEE3-62C26D3C1C18}"/>
              </a:ext>
            </a:extLst>
          </p:cNvPr>
          <p:cNvSpPr/>
          <p:nvPr/>
        </p:nvSpPr>
        <p:spPr>
          <a:xfrm>
            <a:off x="4568785" y="6485090"/>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a:extLst>
              <a:ext uri="{FF2B5EF4-FFF2-40B4-BE49-F238E27FC236}">
                <a16:creationId xmlns:a16="http://schemas.microsoft.com/office/drawing/2014/main" id="{5EA70C54-55D8-4090-A0F9-A3532B56CE2A}"/>
              </a:ext>
            </a:extLst>
          </p:cNvPr>
          <p:cNvSpPr/>
          <p:nvPr/>
        </p:nvSpPr>
        <p:spPr>
          <a:xfrm>
            <a:off x="5441969" y="6348045"/>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a:extLst>
              <a:ext uri="{FF2B5EF4-FFF2-40B4-BE49-F238E27FC236}">
                <a16:creationId xmlns:a16="http://schemas.microsoft.com/office/drawing/2014/main" id="{B156DC02-4062-4A88-9A92-76C540CCE057}"/>
              </a:ext>
            </a:extLst>
          </p:cNvPr>
          <p:cNvSpPr/>
          <p:nvPr/>
        </p:nvSpPr>
        <p:spPr>
          <a:xfrm>
            <a:off x="6135833" y="6337927"/>
            <a:ext cx="257175" cy="257175"/>
          </a:xfrm>
          <a:prstGeom prst="ellipse">
            <a:avLst/>
          </a:prstGeom>
          <a:solidFill>
            <a:srgbClr val="5DAE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a:extLst>
              <a:ext uri="{FF2B5EF4-FFF2-40B4-BE49-F238E27FC236}">
                <a16:creationId xmlns:a16="http://schemas.microsoft.com/office/drawing/2014/main" id="{05C11C62-81B3-4BBC-88A2-589F6A1958B2}"/>
              </a:ext>
            </a:extLst>
          </p:cNvPr>
          <p:cNvSpPr/>
          <p:nvPr/>
        </p:nvSpPr>
        <p:spPr>
          <a:xfrm>
            <a:off x="6763132" y="6268085"/>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a:extLst>
              <a:ext uri="{FF2B5EF4-FFF2-40B4-BE49-F238E27FC236}">
                <a16:creationId xmlns:a16="http://schemas.microsoft.com/office/drawing/2014/main" id="{75C98575-01A8-45AE-97C8-1793332BFBF4}"/>
              </a:ext>
            </a:extLst>
          </p:cNvPr>
          <p:cNvSpPr/>
          <p:nvPr/>
        </p:nvSpPr>
        <p:spPr>
          <a:xfrm>
            <a:off x="1227681" y="6448248"/>
            <a:ext cx="196215" cy="196215"/>
          </a:xfrm>
          <a:prstGeom prst="ellipse">
            <a:avLst/>
          </a:prstGeom>
          <a:solidFill>
            <a:srgbClr val="8FD4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a:extLst>
              <a:ext uri="{FF2B5EF4-FFF2-40B4-BE49-F238E27FC236}">
                <a16:creationId xmlns:a16="http://schemas.microsoft.com/office/drawing/2014/main" id="{661D957B-834C-4947-AD81-44226C19C39D}"/>
              </a:ext>
            </a:extLst>
          </p:cNvPr>
          <p:cNvSpPr/>
          <p:nvPr/>
        </p:nvSpPr>
        <p:spPr>
          <a:xfrm>
            <a:off x="1837566" y="6361740"/>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Oval 26">
            <a:extLst>
              <a:ext uri="{FF2B5EF4-FFF2-40B4-BE49-F238E27FC236}">
                <a16:creationId xmlns:a16="http://schemas.microsoft.com/office/drawing/2014/main" id="{75A5741C-616B-4461-ABB6-F95614C00555}"/>
              </a:ext>
            </a:extLst>
          </p:cNvPr>
          <p:cNvSpPr/>
          <p:nvPr/>
        </p:nvSpPr>
        <p:spPr>
          <a:xfrm>
            <a:off x="7631003" y="6199569"/>
            <a:ext cx="196215" cy="19621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Oval 27">
            <a:extLst>
              <a:ext uri="{FF2B5EF4-FFF2-40B4-BE49-F238E27FC236}">
                <a16:creationId xmlns:a16="http://schemas.microsoft.com/office/drawing/2014/main" id="{E121E9A4-D032-4E69-B74A-4F498B762546}"/>
              </a:ext>
            </a:extLst>
          </p:cNvPr>
          <p:cNvSpPr/>
          <p:nvPr/>
        </p:nvSpPr>
        <p:spPr>
          <a:xfrm>
            <a:off x="9056370" y="5907080"/>
            <a:ext cx="257175" cy="257175"/>
          </a:xfrm>
          <a:prstGeom prst="ellipse">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Oval 28">
            <a:extLst>
              <a:ext uri="{FF2B5EF4-FFF2-40B4-BE49-F238E27FC236}">
                <a16:creationId xmlns:a16="http://schemas.microsoft.com/office/drawing/2014/main" id="{6DB54578-38A9-4BF7-A214-9D2019BDD231}"/>
              </a:ext>
            </a:extLst>
          </p:cNvPr>
          <p:cNvSpPr/>
          <p:nvPr/>
        </p:nvSpPr>
        <p:spPr>
          <a:xfrm>
            <a:off x="9665970" y="6239820"/>
            <a:ext cx="257175" cy="257175"/>
          </a:xfrm>
          <a:prstGeom prst="ellipse">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Oval 29">
            <a:extLst>
              <a:ext uri="{FF2B5EF4-FFF2-40B4-BE49-F238E27FC236}">
                <a16:creationId xmlns:a16="http://schemas.microsoft.com/office/drawing/2014/main" id="{7B4A19D5-791D-45DD-A70B-EDF5157C644C}"/>
              </a:ext>
            </a:extLst>
          </p:cNvPr>
          <p:cNvSpPr/>
          <p:nvPr/>
        </p:nvSpPr>
        <p:spPr>
          <a:xfrm>
            <a:off x="8604250" y="6349675"/>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1" name="Oval 30">
            <a:extLst>
              <a:ext uri="{FF2B5EF4-FFF2-40B4-BE49-F238E27FC236}">
                <a16:creationId xmlns:a16="http://schemas.microsoft.com/office/drawing/2014/main" id="{C711D346-16A0-403C-B279-729BFC7A8FB5}"/>
              </a:ext>
            </a:extLst>
          </p:cNvPr>
          <p:cNvSpPr/>
          <p:nvPr/>
        </p:nvSpPr>
        <p:spPr>
          <a:xfrm>
            <a:off x="8236585" y="6133140"/>
            <a:ext cx="228600" cy="2286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4" name="Picture 33">
            <a:hlinkClick r:id="rId3"/>
            <a:extLst>
              <a:ext uri="{FF2B5EF4-FFF2-40B4-BE49-F238E27FC236}">
                <a16:creationId xmlns:a16="http://schemas.microsoft.com/office/drawing/2014/main" id="{EF1747F2-3481-45BB-AA6B-1C5A10B82D77}"/>
              </a:ext>
            </a:extLst>
          </p:cNvPr>
          <p:cNvPicPr>
            <a:picLocks noChangeAspect="1"/>
          </p:cNvPicPr>
          <p:nvPr/>
        </p:nvPicPr>
        <p:blipFill rotWithShape="1">
          <a:blip r:embed="rId4">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sp>
        <p:nvSpPr>
          <p:cNvPr id="42" name="Rectangle: Rounded Corners 41">
            <a:extLst>
              <a:ext uri="{FF2B5EF4-FFF2-40B4-BE49-F238E27FC236}">
                <a16:creationId xmlns:a16="http://schemas.microsoft.com/office/drawing/2014/main" id="{4E02509A-7A40-4E1A-B479-DAAC2C30016D}"/>
              </a:ext>
            </a:extLst>
          </p:cNvPr>
          <p:cNvSpPr/>
          <p:nvPr/>
        </p:nvSpPr>
        <p:spPr>
          <a:xfrm>
            <a:off x="662391" y="304192"/>
            <a:ext cx="10867218" cy="900000"/>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Arial Rounded MT Bold" panose="020F0704030504030204" pitchFamily="34" charset="0"/>
                <a:ea typeface="Tahoma" panose="020B0604030504040204" pitchFamily="34" charset="0"/>
                <a:cs typeface="Tahoma" panose="020B0604030504040204" pitchFamily="34" charset="0"/>
              </a:rPr>
              <a:t>SSCE Cymru Seren of the month</a:t>
            </a:r>
          </a:p>
        </p:txBody>
      </p:sp>
      <p:sp>
        <p:nvSpPr>
          <p:cNvPr id="32" name="Oval 31">
            <a:extLst>
              <a:ext uri="{FF2B5EF4-FFF2-40B4-BE49-F238E27FC236}">
                <a16:creationId xmlns:a16="http://schemas.microsoft.com/office/drawing/2014/main" id="{01AD09C7-8F32-489B-B3A0-7889459584B3}"/>
              </a:ext>
            </a:extLst>
          </p:cNvPr>
          <p:cNvSpPr/>
          <p:nvPr/>
        </p:nvSpPr>
        <p:spPr>
          <a:xfrm>
            <a:off x="3054225" y="6133140"/>
            <a:ext cx="445135" cy="445135"/>
          </a:xfrm>
          <a:prstGeom prst="ellipse">
            <a:avLst/>
          </a:prstGeom>
          <a:solidFill>
            <a:srgbClr val="5DAE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2" name="Picture 1" descr="Logo&#10;&#10;Description automatically generated">
            <a:extLst>
              <a:ext uri="{FF2B5EF4-FFF2-40B4-BE49-F238E27FC236}">
                <a16:creationId xmlns:a16="http://schemas.microsoft.com/office/drawing/2014/main" id="{23590362-C667-4BB2-D8B2-78E0594A78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pic>
        <p:nvPicPr>
          <p:cNvPr id="3" name="Picture 2" descr="A logo with stars and a circle&#10;&#10;Description automatically generated">
            <a:extLst>
              <a:ext uri="{FF2B5EF4-FFF2-40B4-BE49-F238E27FC236}">
                <a16:creationId xmlns:a16="http://schemas.microsoft.com/office/drawing/2014/main" id="{BF581F79-50C4-766A-91A2-DA71E9E7DD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365" y="1458595"/>
            <a:ext cx="3045449" cy="3018617"/>
          </a:xfrm>
          <a:prstGeom prst="rect">
            <a:avLst/>
          </a:prstGeom>
          <a:noFill/>
        </p:spPr>
      </p:pic>
      <p:sp>
        <p:nvSpPr>
          <p:cNvPr id="4" name="Rectangle: Rounded Corners 3">
            <a:extLst>
              <a:ext uri="{FF2B5EF4-FFF2-40B4-BE49-F238E27FC236}">
                <a16:creationId xmlns:a16="http://schemas.microsoft.com/office/drawing/2014/main" id="{C6E40037-A532-D234-9FEF-047BB7F15B0D}"/>
              </a:ext>
            </a:extLst>
          </p:cNvPr>
          <p:cNvSpPr/>
          <p:nvPr/>
        </p:nvSpPr>
        <p:spPr>
          <a:xfrm>
            <a:off x="3516687" y="1793106"/>
            <a:ext cx="5495934" cy="4145808"/>
          </a:xfrm>
          <a:prstGeom prst="roundRect">
            <a:avLst>
              <a:gd name="adj" fmla="val 8912"/>
            </a:avLst>
          </a:prstGeom>
          <a:solidFill>
            <a:srgbClr val="C0004E">
              <a:alpha val="25098"/>
            </a:srgbClr>
          </a:solidFill>
          <a:ln w="12700">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nSpc>
                <a:spcPct val="107000"/>
              </a:lnSpc>
              <a:spcAft>
                <a:spcPts val="800"/>
              </a:spcAft>
            </a:pPr>
            <a:r>
              <a:rPr lang="en-GB" sz="1100" dirty="0">
                <a:latin typeface="Arial" panose="020B0604020202020204" pitchFamily="34" charset="0"/>
                <a:ea typeface="Calibri" panose="020F0502020204030204" pitchFamily="34" charset="0"/>
                <a:cs typeface="Arial" panose="020B0604020202020204" pitchFamily="34" charset="0"/>
              </a:rPr>
              <a:t>It’s been wonderful to work alongside Eve at Baglan Primary School in Neath Port Talbot. When asked to take the lead on identifying and supporting Service children in the school, Eve contacted the SSCE Cymru team, and we were able to offer </a:t>
            </a:r>
            <a:br>
              <a:rPr lang="en-GB" sz="1100" dirty="0">
                <a:latin typeface="Arial" panose="020B0604020202020204" pitchFamily="34" charset="0"/>
                <a:ea typeface="Calibri" panose="020F0502020204030204" pitchFamily="34" charset="0"/>
                <a:cs typeface="Arial" panose="020B0604020202020204" pitchFamily="34" charset="0"/>
              </a:rPr>
            </a:br>
            <a:r>
              <a:rPr lang="en-GB" sz="1100" dirty="0">
                <a:latin typeface="Arial" panose="020B0604020202020204" pitchFamily="34" charset="0"/>
                <a:ea typeface="Calibri" panose="020F0502020204030204" pitchFamily="34" charset="0"/>
                <a:cs typeface="Arial" panose="020B0604020202020204" pitchFamily="34" charset="0"/>
              </a:rPr>
              <a:t>her advice and support on how to make a start. Since then, Eve has been very motivated and proactive.</a:t>
            </a:r>
            <a:br>
              <a:rPr lang="en-GB" sz="1100" dirty="0">
                <a:latin typeface="Arial" panose="020B0604020202020204" pitchFamily="34" charset="0"/>
                <a:ea typeface="Calibri" panose="020F0502020204030204" pitchFamily="34" charset="0"/>
                <a:cs typeface="Arial" panose="020B0604020202020204" pitchFamily="34" charset="0"/>
              </a:rPr>
            </a:br>
            <a:r>
              <a:rPr lang="en-GB" sz="1100" dirty="0">
                <a:latin typeface="Arial" panose="020B0604020202020204" pitchFamily="34" charset="0"/>
                <a:ea typeface="Calibri" panose="020F0502020204030204" pitchFamily="34" charset="0"/>
                <a:cs typeface="Arial" panose="020B0604020202020204" pitchFamily="34" charset="0"/>
              </a:rPr>
              <a:t>By applying for the </a:t>
            </a:r>
            <a:r>
              <a:rPr lang="en-GB" sz="1100" i="1" dirty="0">
                <a:latin typeface="Arial" panose="020B0604020202020204" pitchFamily="34" charset="0"/>
                <a:ea typeface="Calibri" panose="020F0502020204030204" pitchFamily="34" charset="0"/>
                <a:cs typeface="Arial" panose="020B0604020202020204" pitchFamily="34" charset="0"/>
              </a:rPr>
              <a:t>Supporting Service Children in Education in Wales Fund </a:t>
            </a:r>
            <a:r>
              <a:rPr lang="en-GB" sz="1100" dirty="0">
                <a:latin typeface="Arial" panose="020B0604020202020204" pitchFamily="34" charset="0"/>
                <a:ea typeface="Calibri" panose="020F0502020204030204" pitchFamily="34" charset="0"/>
                <a:cs typeface="Arial" panose="020B0604020202020204" pitchFamily="34" charset="0"/>
              </a:rPr>
              <a:t>(SSCE-WF), Eve set up a Little Troopers Club and now runs regular sessions throughout the academic year, bringing these children together from across all </a:t>
            </a:r>
            <a:br>
              <a:rPr lang="en-GB" sz="1100" dirty="0">
                <a:latin typeface="Arial" panose="020B0604020202020204" pitchFamily="34" charset="0"/>
                <a:ea typeface="Calibri" panose="020F0502020204030204" pitchFamily="34" charset="0"/>
                <a:cs typeface="Arial" panose="020B0604020202020204" pitchFamily="34" charset="0"/>
              </a:rPr>
            </a:br>
            <a:r>
              <a:rPr lang="en-GB" sz="1100" dirty="0">
                <a:latin typeface="Arial" panose="020B0604020202020204" pitchFamily="34" charset="0"/>
                <a:ea typeface="Calibri" panose="020F0502020204030204" pitchFamily="34" charset="0"/>
                <a:cs typeface="Arial" panose="020B0604020202020204" pitchFamily="34" charset="0"/>
              </a:rPr>
              <a:t>age groups. The Little Troopers Club members also appointed a Service child ambassador to represent their school for any SSCE Cymru activities outside of their normal sessions.</a:t>
            </a:r>
            <a:br>
              <a:rPr lang="en-GB" sz="1100" dirty="0">
                <a:latin typeface="Arial" panose="020B0604020202020204" pitchFamily="34" charset="0"/>
                <a:ea typeface="Calibri" panose="020F0502020204030204" pitchFamily="34" charset="0"/>
                <a:cs typeface="Arial" panose="020B0604020202020204" pitchFamily="34" charset="0"/>
              </a:rPr>
            </a:br>
            <a:r>
              <a:rPr lang="en-GB" sz="1100" dirty="0">
                <a:latin typeface="Arial" panose="020B0604020202020204" pitchFamily="34" charset="0"/>
                <a:ea typeface="Calibri" panose="020F0502020204030204" pitchFamily="34" charset="0"/>
                <a:cs typeface="Arial" panose="020B0604020202020204" pitchFamily="34" charset="0"/>
              </a:rPr>
              <a:t>As a result of listening to the Little Troopers, last year Eve organised a Remembrance assembly with the Service children, as a whole school event. They invited the Mayor and other members of the local community who share a connection to the Armed Forces and the event was a great success!</a:t>
            </a:r>
            <a:br>
              <a:rPr lang="en-GB" sz="1100" dirty="0">
                <a:latin typeface="Arial" panose="020B0604020202020204" pitchFamily="34" charset="0"/>
                <a:ea typeface="Calibri" panose="020F0502020204030204" pitchFamily="34" charset="0"/>
                <a:cs typeface="Arial" panose="020B0604020202020204" pitchFamily="34" charset="0"/>
              </a:rPr>
            </a:br>
            <a:r>
              <a:rPr lang="en-GB" sz="1100" dirty="0">
                <a:latin typeface="Arial" panose="020B0604020202020204" pitchFamily="34" charset="0"/>
                <a:ea typeface="Calibri" panose="020F0502020204030204" pitchFamily="34" charset="0"/>
                <a:cs typeface="Arial" panose="020B0604020202020204" pitchFamily="34" charset="0"/>
              </a:rPr>
              <a:t>Eve has continued to develop the schools support and has embedded good practice by working through the Armed Forces Friendly School (AFFS) Cymru checklist. The school has been awarded their GOLD status and are an excellent example of how a school with not large numbers of Service children can still </a:t>
            </a:r>
            <a:br>
              <a:rPr lang="en-GB" sz="1100" dirty="0">
                <a:latin typeface="Arial" panose="020B0604020202020204" pitchFamily="34" charset="0"/>
                <a:ea typeface="Calibri" panose="020F0502020204030204" pitchFamily="34" charset="0"/>
                <a:cs typeface="Arial" panose="020B0604020202020204" pitchFamily="34" charset="0"/>
              </a:rPr>
            </a:br>
            <a:r>
              <a:rPr lang="en-GB" sz="1100" dirty="0">
                <a:latin typeface="Arial" panose="020B0604020202020204" pitchFamily="34" charset="0"/>
                <a:ea typeface="Calibri" panose="020F0502020204030204" pitchFamily="34" charset="0"/>
                <a:cs typeface="Arial" panose="020B0604020202020204" pitchFamily="34" charset="0"/>
              </a:rPr>
              <a:t>make a huge difference.</a:t>
            </a:r>
            <a:br>
              <a:rPr lang="en-GB" sz="1100" dirty="0">
                <a:latin typeface="Arial" panose="020B0604020202020204" pitchFamily="34" charset="0"/>
                <a:ea typeface="Calibri" panose="020F0502020204030204" pitchFamily="34" charset="0"/>
                <a:cs typeface="Arial" panose="020B0604020202020204" pitchFamily="34" charset="0"/>
              </a:rPr>
            </a:br>
            <a:r>
              <a:rPr lang="en-GB" sz="1100" b="1" dirty="0">
                <a:latin typeface="Arial" panose="020B0604020202020204" pitchFamily="34" charset="0"/>
                <a:ea typeface="Calibri" panose="020F0502020204030204" pitchFamily="34" charset="0"/>
                <a:cs typeface="Arial" panose="020B0604020202020204" pitchFamily="34" charset="0"/>
              </a:rPr>
              <a:t>Thank you, Eve and the Baglan Primary team for all that you do within your community. Please keep up the good work!</a:t>
            </a:r>
            <a:endParaRPr lang="en-GB" sz="1100" b="1" dirty="0">
              <a:latin typeface="Arial"/>
              <a:ea typeface="Calibri" panose="020F0502020204030204" pitchFamily="34" charset="0"/>
              <a:cs typeface="Arial"/>
            </a:endParaRPr>
          </a:p>
        </p:txBody>
      </p:sp>
      <p:pic>
        <p:nvPicPr>
          <p:cNvPr id="9" name="Picture 8">
            <a:extLst>
              <a:ext uri="{FF2B5EF4-FFF2-40B4-BE49-F238E27FC236}">
                <a16:creationId xmlns:a16="http://schemas.microsoft.com/office/drawing/2014/main" id="{B6BD8530-64DE-3B06-C06C-B244235C8C2D}"/>
              </a:ext>
            </a:extLst>
          </p:cNvPr>
          <p:cNvPicPr>
            <a:picLocks noChangeAspect="1"/>
          </p:cNvPicPr>
          <p:nvPr/>
        </p:nvPicPr>
        <p:blipFill>
          <a:blip r:embed="rId7">
            <a:extLst>
              <a:ext uri="{28A0092B-C50C-407E-A947-70E740481C1C}">
                <a14:useLocalDpi xmlns:a14="http://schemas.microsoft.com/office/drawing/2010/main" val="0"/>
              </a:ext>
            </a:extLst>
          </a:blip>
          <a:srcRect t="14559" b="14559"/>
          <a:stretch/>
        </p:blipFill>
        <p:spPr bwMode="auto">
          <a:xfrm>
            <a:off x="8630494" y="1517397"/>
            <a:ext cx="3222355" cy="3148818"/>
          </a:xfrm>
          <a:prstGeom prst="ellipse">
            <a:avLst/>
          </a:prstGeom>
          <a:noFill/>
          <a:ln w="19050">
            <a:solidFill>
              <a:srgbClr val="C0004E"/>
            </a:solidFill>
          </a:ln>
        </p:spPr>
      </p:pic>
      <p:sp>
        <p:nvSpPr>
          <p:cNvPr id="10" name="Rectangle: Rounded Corners 9">
            <a:extLst>
              <a:ext uri="{FF2B5EF4-FFF2-40B4-BE49-F238E27FC236}">
                <a16:creationId xmlns:a16="http://schemas.microsoft.com/office/drawing/2014/main" id="{A9F0E972-D053-1745-366C-0752EB8CFF4C}"/>
              </a:ext>
            </a:extLst>
          </p:cNvPr>
          <p:cNvSpPr/>
          <p:nvPr/>
        </p:nvSpPr>
        <p:spPr>
          <a:xfrm>
            <a:off x="8718948" y="4570879"/>
            <a:ext cx="3144640" cy="1085014"/>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en-GB" sz="2400"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Eve Wilson</a:t>
            </a:r>
            <a:br>
              <a:rPr lang="en-GB"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br>
            <a:r>
              <a:rPr lang="en-GB" sz="1600"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Baglan Primary School</a:t>
            </a:r>
            <a:endParaRPr lang="en-GB" sz="1600" kern="1200" dirty="0">
              <a:solidFill>
                <a:srgbClr val="FFFFFF"/>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32D88B2-F2A4-BB42-BC71-6E8B7E315D03}"/>
              </a:ext>
            </a:extLst>
          </p:cNvPr>
          <p:cNvSpPr/>
          <p:nvPr/>
        </p:nvSpPr>
        <p:spPr>
          <a:xfrm>
            <a:off x="4932436" y="1471645"/>
            <a:ext cx="4568710" cy="418551"/>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07000"/>
              </a:lnSpc>
              <a:spcAft>
                <a:spcPts val="800"/>
              </a:spcAft>
            </a:pPr>
            <a:r>
              <a:rPr lang="en-GB" kern="1200" dirty="0">
                <a:solidFill>
                  <a:srgbClr val="FFFFFF"/>
                </a:solidFill>
                <a:effectLst/>
                <a:latin typeface="Arial Rounded MT Bold" panose="020F0704030504030204" pitchFamily="34" charset="0"/>
                <a:ea typeface="Calibri" panose="020F0502020204030204" pitchFamily="34" charset="0"/>
                <a:cs typeface="Times New Roman" panose="02020603050405020304" pitchFamily="18" charset="0"/>
              </a:rPr>
              <a:t>Seren of the month – Octo</a:t>
            </a:r>
            <a:r>
              <a:rPr lang="en-GB" dirty="0">
                <a:solidFill>
                  <a:srgbClr val="FFFFFF"/>
                </a:solidFill>
                <a:latin typeface="Arial Rounded MT Bold" panose="020F0704030504030204" pitchFamily="34" charset="0"/>
                <a:ea typeface="Calibri" panose="020F0502020204030204" pitchFamily="34" charset="0"/>
                <a:cs typeface="Times New Roman" panose="02020603050405020304" pitchFamily="18" charset="0"/>
              </a:rPr>
              <a:t>ber</a:t>
            </a:r>
            <a:r>
              <a:rPr lang="en-GB" kern="1200" dirty="0">
                <a:solidFill>
                  <a:srgbClr val="FFFFFF"/>
                </a:solidFill>
                <a:effectLst/>
                <a:latin typeface="Arial Rounded MT Bold" panose="020F0704030504030204" pitchFamily="34" charset="0"/>
                <a:ea typeface="Calibri" panose="020F0502020204030204" pitchFamily="34" charset="0"/>
                <a:cs typeface="Times New Roman" panose="02020603050405020304" pitchFamily="18" charset="0"/>
              </a:rPr>
              <a:t> 2024</a:t>
            </a:r>
            <a:endParaRPr lang="en-GB"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0176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flowers and text&#10;&#10;Description automatically generated">
            <a:extLst>
              <a:ext uri="{FF2B5EF4-FFF2-40B4-BE49-F238E27FC236}">
                <a16:creationId xmlns:a16="http://schemas.microsoft.com/office/drawing/2014/main" id="{F6E9D07C-1B44-BDEA-8CDC-8B201BB1063D}"/>
              </a:ext>
            </a:extLst>
          </p:cNvPr>
          <p:cNvPicPr>
            <a:picLocks noChangeAspect="1"/>
          </p:cNvPicPr>
          <p:nvPr/>
        </p:nvPicPr>
        <p:blipFill rotWithShape="1">
          <a:blip r:embed="rId3">
            <a:extLst>
              <a:ext uri="{28A0092B-C50C-407E-A947-70E740481C1C}">
                <a14:useLocalDpi xmlns:a14="http://schemas.microsoft.com/office/drawing/2010/main" val="0"/>
              </a:ext>
            </a:extLst>
          </a:blip>
          <a:srcRect l="10874" t="7302" r="11192" b="21587"/>
          <a:stretch/>
        </p:blipFill>
        <p:spPr>
          <a:xfrm>
            <a:off x="4006099" y="1275924"/>
            <a:ext cx="4202113" cy="4602025"/>
          </a:xfrm>
          <a:prstGeom prst="rect">
            <a:avLst/>
          </a:prstGeom>
        </p:spPr>
      </p:pic>
      <p:sp>
        <p:nvSpPr>
          <p:cNvPr id="13" name="Rectangle: Rounded Corners 12">
            <a:extLst>
              <a:ext uri="{FF2B5EF4-FFF2-40B4-BE49-F238E27FC236}">
                <a16:creationId xmlns:a16="http://schemas.microsoft.com/office/drawing/2014/main" id="{F1371858-F7E2-419F-A891-02D4DD0824F2}"/>
              </a:ext>
            </a:extLst>
          </p:cNvPr>
          <p:cNvSpPr/>
          <p:nvPr/>
        </p:nvSpPr>
        <p:spPr>
          <a:xfrm>
            <a:off x="759441" y="314074"/>
            <a:ext cx="10782526" cy="900000"/>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GB" sz="4000" b="1">
                <a:solidFill>
                  <a:schemeClr val="bg1"/>
                </a:solidFill>
                <a:latin typeface="Arial Rounded MT Bold" panose="020F0704030504030204" pitchFamily="34" charset="0"/>
                <a:ea typeface="Tahoma" panose="020B0604030504040204" pitchFamily="34" charset="0"/>
                <a:cs typeface="Tahoma" panose="020B0604030504040204" pitchFamily="34" charset="0"/>
              </a:rPr>
              <a:t>Armed Forces Friendly Schools Cymru</a:t>
            </a:r>
          </a:p>
        </p:txBody>
      </p:sp>
      <p:pic>
        <p:nvPicPr>
          <p:cNvPr id="11" name="Picture 10">
            <a:hlinkClick r:id="rId4"/>
            <a:extLst>
              <a:ext uri="{FF2B5EF4-FFF2-40B4-BE49-F238E27FC236}">
                <a16:creationId xmlns:a16="http://schemas.microsoft.com/office/drawing/2014/main" id="{94034D83-624E-4FF7-BD38-C84AE0A45F3E}"/>
              </a:ext>
            </a:extLst>
          </p:cNvPr>
          <p:cNvPicPr>
            <a:picLocks noChangeAspect="1"/>
          </p:cNvPicPr>
          <p:nvPr/>
        </p:nvPicPr>
        <p:blipFill rotWithShape="1">
          <a:blip r:embed="rId5">
            <a:extLst>
              <a:ext uri="{28A0092B-C50C-407E-A947-70E740481C1C}">
                <a14:useLocalDpi xmlns:a14="http://schemas.microsoft.com/office/drawing/2010/main" val="0"/>
              </a:ext>
            </a:extLst>
          </a:blip>
          <a:srcRect r="51977"/>
          <a:stretch/>
        </p:blipFill>
        <p:spPr>
          <a:xfrm>
            <a:off x="79491" y="6282103"/>
            <a:ext cx="1023586" cy="498553"/>
          </a:xfrm>
          <a:prstGeom prst="rect">
            <a:avLst/>
          </a:prstGeom>
        </p:spPr>
      </p:pic>
      <p:sp>
        <p:nvSpPr>
          <p:cNvPr id="63" name="Oval 62">
            <a:extLst>
              <a:ext uri="{FF2B5EF4-FFF2-40B4-BE49-F238E27FC236}">
                <a16:creationId xmlns:a16="http://schemas.microsoft.com/office/drawing/2014/main" id="{882201B7-7B1C-4204-B355-5F15F80EA1BE}"/>
              </a:ext>
            </a:extLst>
          </p:cNvPr>
          <p:cNvSpPr/>
          <p:nvPr/>
        </p:nvSpPr>
        <p:spPr>
          <a:xfrm>
            <a:off x="8167441" y="1962232"/>
            <a:ext cx="2030991" cy="2007951"/>
          </a:xfrm>
          <a:prstGeom prst="ellipse">
            <a:avLst/>
          </a:prstGeom>
          <a:solidFill>
            <a:srgbClr val="D2EEB8"/>
          </a:solidFill>
          <a:ln w="28575">
            <a:solidFill>
              <a:srgbClr val="D2EE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600" b="1">
                <a:solidFill>
                  <a:srgbClr val="000000"/>
                </a:solidFill>
                <a:latin typeface="Arial" panose="020B0604020202020204" pitchFamily="34" charset="0"/>
                <a:cs typeface="Arial" panose="020B0604020202020204" pitchFamily="34" charset="0"/>
              </a:rPr>
              <a:t>IDENTIFY</a:t>
            </a:r>
          </a:p>
          <a:p>
            <a:pPr algn="ctr"/>
            <a:r>
              <a:rPr lang="en-GB" sz="1600" b="0" i="0">
                <a:solidFill>
                  <a:srgbClr val="000000"/>
                </a:solidFill>
                <a:effectLst/>
                <a:latin typeface="Arial" panose="020B0604020202020204" pitchFamily="34" charset="0"/>
                <a:cs typeface="Arial" panose="020B0604020202020204" pitchFamily="34" charset="0"/>
              </a:rPr>
              <a:t>Service children and a key member of staff</a:t>
            </a:r>
            <a:endParaRPr lang="en-GB" sz="1600">
              <a:solidFill>
                <a:schemeClr val="tx1"/>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24A0FD7E-FF58-4213-8D98-3A748465C4E4}"/>
              </a:ext>
            </a:extLst>
          </p:cNvPr>
          <p:cNvSpPr/>
          <p:nvPr/>
        </p:nvSpPr>
        <p:spPr>
          <a:xfrm>
            <a:off x="153561" y="1731484"/>
            <a:ext cx="2117186" cy="2117186"/>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600" b="1">
                <a:solidFill>
                  <a:schemeClr val="bg1"/>
                </a:solidFill>
                <a:latin typeface="Arial" panose="020B0604020202020204" pitchFamily="34" charset="0"/>
                <a:cs typeface="Arial" panose="020B0604020202020204" pitchFamily="34" charset="0"/>
              </a:rPr>
              <a:t>1. Embed good practice for supporting Service children</a:t>
            </a:r>
          </a:p>
        </p:txBody>
      </p:sp>
      <p:sp>
        <p:nvSpPr>
          <p:cNvPr id="35" name="Oval 34">
            <a:extLst>
              <a:ext uri="{FF2B5EF4-FFF2-40B4-BE49-F238E27FC236}">
                <a16:creationId xmlns:a16="http://schemas.microsoft.com/office/drawing/2014/main" id="{7A982170-3D52-4994-BE85-9F27DED9324F}"/>
              </a:ext>
            </a:extLst>
          </p:cNvPr>
          <p:cNvSpPr/>
          <p:nvPr/>
        </p:nvSpPr>
        <p:spPr>
          <a:xfrm>
            <a:off x="1786283" y="2493676"/>
            <a:ext cx="2117187" cy="2117187"/>
          </a:xfrm>
          <a:prstGeom prst="ellipse">
            <a:avLst/>
          </a:prstGeom>
          <a:noFill/>
          <a:ln w="28575">
            <a:solidFill>
              <a:srgbClr val="C0004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600" b="1">
                <a:solidFill>
                  <a:schemeClr val="tx1"/>
                </a:solidFill>
                <a:latin typeface="Arial" panose="020B0604020202020204" pitchFamily="34" charset="0"/>
                <a:cs typeface="Arial" panose="020B0604020202020204" pitchFamily="34" charset="0"/>
              </a:rPr>
              <a:t>2. Create a positive environment for Service children to share their experiences</a:t>
            </a:r>
          </a:p>
        </p:txBody>
      </p:sp>
      <p:sp>
        <p:nvSpPr>
          <p:cNvPr id="36" name="Oval 35">
            <a:extLst>
              <a:ext uri="{FF2B5EF4-FFF2-40B4-BE49-F238E27FC236}">
                <a16:creationId xmlns:a16="http://schemas.microsoft.com/office/drawing/2014/main" id="{8407FC8E-B13B-406C-A7AC-B03BE8C6C726}"/>
              </a:ext>
            </a:extLst>
          </p:cNvPr>
          <p:cNvSpPr/>
          <p:nvPr/>
        </p:nvSpPr>
        <p:spPr>
          <a:xfrm>
            <a:off x="768849" y="4311926"/>
            <a:ext cx="2232000" cy="2232000"/>
          </a:xfrm>
          <a:prstGeom prst="ellipse">
            <a:avLst/>
          </a:prstGeom>
          <a:solidFill>
            <a:srgbClr val="C000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600" b="1">
                <a:solidFill>
                  <a:schemeClr val="bg1"/>
                </a:solidFill>
                <a:latin typeface="Arial" panose="020B0604020202020204" pitchFamily="34" charset="0"/>
                <a:cs typeface="Arial" panose="020B0604020202020204" pitchFamily="34" charset="0"/>
              </a:rPr>
              <a:t>3. Encourage schools to become more engaged with their Armed Forces community.</a:t>
            </a:r>
          </a:p>
        </p:txBody>
      </p:sp>
      <p:sp>
        <p:nvSpPr>
          <p:cNvPr id="77" name="Rectangle: Rounded Corners 76">
            <a:extLst>
              <a:ext uri="{FF2B5EF4-FFF2-40B4-BE49-F238E27FC236}">
                <a16:creationId xmlns:a16="http://schemas.microsoft.com/office/drawing/2014/main" id="{49510D50-78EE-482A-B2B6-A488EA963D05}"/>
              </a:ext>
            </a:extLst>
          </p:cNvPr>
          <p:cNvSpPr/>
          <p:nvPr/>
        </p:nvSpPr>
        <p:spPr>
          <a:xfrm>
            <a:off x="759441" y="1386744"/>
            <a:ext cx="2232000" cy="453102"/>
          </a:xfrm>
          <a:prstGeom prst="roundRect">
            <a:avLst/>
          </a:prstGeom>
          <a:solidFill>
            <a:srgbClr val="C0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b="1">
                <a:effectLst/>
                <a:latin typeface="Arial Rounded MT Bold" panose="020F0704030504030204" pitchFamily="34" charset="0"/>
                <a:ea typeface="Calibri" panose="020F0502020204030204" pitchFamily="34" charset="0"/>
                <a:cs typeface="Arial" panose="020B0604020202020204" pitchFamily="34" charset="0"/>
              </a:rPr>
              <a:t>OBJECTIVES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Oval 38">
            <a:extLst>
              <a:ext uri="{FF2B5EF4-FFF2-40B4-BE49-F238E27FC236}">
                <a16:creationId xmlns:a16="http://schemas.microsoft.com/office/drawing/2014/main" id="{F235404F-721B-4C00-81B8-8D312172B8A0}"/>
              </a:ext>
            </a:extLst>
          </p:cNvPr>
          <p:cNvSpPr/>
          <p:nvPr/>
        </p:nvSpPr>
        <p:spPr>
          <a:xfrm>
            <a:off x="8815522" y="4243250"/>
            <a:ext cx="2030991" cy="2007951"/>
          </a:xfrm>
          <a:prstGeom prst="ellipse">
            <a:avLst/>
          </a:prstGeom>
          <a:solidFill>
            <a:srgbClr val="D2EEB8"/>
          </a:solidFill>
          <a:ln w="28575">
            <a:solidFill>
              <a:srgbClr val="D2EE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600" b="1">
                <a:solidFill>
                  <a:srgbClr val="000000"/>
                </a:solidFill>
                <a:latin typeface="Arial" panose="020B0604020202020204" pitchFamily="34" charset="0"/>
                <a:cs typeface="Arial" panose="020B0604020202020204" pitchFamily="34" charset="0"/>
              </a:rPr>
              <a:t>ENGAGE</a:t>
            </a:r>
          </a:p>
          <a:p>
            <a:pPr algn="ctr"/>
            <a:r>
              <a:rPr lang="en-GB" sz="1600" b="0" i="0">
                <a:solidFill>
                  <a:srgbClr val="000000"/>
                </a:solidFill>
                <a:effectLst/>
                <a:latin typeface="Arial" panose="020B0604020202020204" pitchFamily="34" charset="0"/>
                <a:cs typeface="Arial" panose="020B0604020202020204" pitchFamily="34" charset="0"/>
              </a:rPr>
              <a:t>With SSCE Cymru and the Armed Forces community.</a:t>
            </a:r>
            <a:endParaRPr lang="en-GB" sz="1600">
              <a:solidFill>
                <a:schemeClr val="tx1"/>
              </a:solidFill>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15DC2B26-F21D-4A7E-B35F-D86C18E36EF0}"/>
              </a:ext>
            </a:extLst>
          </p:cNvPr>
          <p:cNvSpPr/>
          <p:nvPr/>
        </p:nvSpPr>
        <p:spPr>
          <a:xfrm>
            <a:off x="9946136" y="2814711"/>
            <a:ext cx="2030991" cy="2007951"/>
          </a:xfrm>
          <a:prstGeom prst="ellipse">
            <a:avLst/>
          </a:prstGeom>
          <a:noFill/>
          <a:ln w="28575">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600" b="1">
                <a:solidFill>
                  <a:srgbClr val="000000"/>
                </a:solidFill>
                <a:latin typeface="Arial" panose="020B0604020202020204" pitchFamily="34" charset="0"/>
                <a:cs typeface="Arial" panose="020B0604020202020204" pitchFamily="34" charset="0"/>
              </a:rPr>
              <a:t>UNDERSTAND</a:t>
            </a:r>
          </a:p>
          <a:p>
            <a:pPr algn="ctr"/>
            <a:r>
              <a:rPr lang="en-GB" sz="1600">
                <a:solidFill>
                  <a:srgbClr val="000000"/>
                </a:solidFill>
                <a:latin typeface="Arial" panose="020B0604020202020204" pitchFamily="34" charset="0"/>
                <a:cs typeface="Arial" panose="020B0604020202020204" pitchFamily="34" charset="0"/>
              </a:rPr>
              <a:t>Service children and their individual needs</a:t>
            </a:r>
            <a:endParaRPr lang="en-GB" sz="1600">
              <a:solidFill>
                <a:schemeClr val="tx1"/>
              </a:solidFill>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05D1FAA0-3AE1-4134-AC31-817FD38A590D}"/>
              </a:ext>
            </a:extLst>
          </p:cNvPr>
          <p:cNvSpPr/>
          <p:nvPr/>
        </p:nvSpPr>
        <p:spPr>
          <a:xfrm>
            <a:off x="3232667" y="5877949"/>
            <a:ext cx="5729388" cy="736249"/>
          </a:xfrm>
          <a:prstGeom prst="roundRect">
            <a:avLst/>
          </a:prstGeom>
          <a:solidFill>
            <a:srgbClr val="5DAEFF"/>
          </a:solidFill>
          <a:ln w="28575">
            <a:solidFill>
              <a:srgbClr val="5DAEFF"/>
            </a:solidFill>
            <a:extLst>
              <a:ext uri="{C807C97D-BFC1-408E-A445-0C87EB9F89A2}">
                <ask:lineSketchStyleProps xmlns:ask="http://schemas.microsoft.com/office/drawing/2018/sketchyshapes" sd="1210219171">
                  <a:custGeom>
                    <a:avLst/>
                    <a:gdLst>
                      <a:gd name="connsiteX0" fmla="*/ 0 w 5729388"/>
                      <a:gd name="connsiteY0" fmla="*/ 122711 h 736249"/>
                      <a:gd name="connsiteX1" fmla="*/ 122711 w 5729388"/>
                      <a:gd name="connsiteY1" fmla="*/ 0 h 736249"/>
                      <a:gd name="connsiteX2" fmla="*/ 917886 w 5729388"/>
                      <a:gd name="connsiteY2" fmla="*/ 0 h 736249"/>
                      <a:gd name="connsiteX3" fmla="*/ 1603382 w 5729388"/>
                      <a:gd name="connsiteY3" fmla="*/ 0 h 736249"/>
                      <a:gd name="connsiteX4" fmla="*/ 2124359 w 5729388"/>
                      <a:gd name="connsiteY4" fmla="*/ 0 h 736249"/>
                      <a:gd name="connsiteX5" fmla="*/ 2700175 w 5729388"/>
                      <a:gd name="connsiteY5" fmla="*/ 0 h 736249"/>
                      <a:gd name="connsiteX6" fmla="*/ 3385671 w 5729388"/>
                      <a:gd name="connsiteY6" fmla="*/ 0 h 736249"/>
                      <a:gd name="connsiteX7" fmla="*/ 3961487 w 5729388"/>
                      <a:gd name="connsiteY7" fmla="*/ 0 h 736249"/>
                      <a:gd name="connsiteX8" fmla="*/ 4701823 w 5729388"/>
                      <a:gd name="connsiteY8" fmla="*/ 0 h 736249"/>
                      <a:gd name="connsiteX9" fmla="*/ 5606677 w 5729388"/>
                      <a:gd name="connsiteY9" fmla="*/ 0 h 736249"/>
                      <a:gd name="connsiteX10" fmla="*/ 5729388 w 5729388"/>
                      <a:gd name="connsiteY10" fmla="*/ 122711 h 736249"/>
                      <a:gd name="connsiteX11" fmla="*/ 5729388 w 5729388"/>
                      <a:gd name="connsiteY11" fmla="*/ 613538 h 736249"/>
                      <a:gd name="connsiteX12" fmla="*/ 5606677 w 5729388"/>
                      <a:gd name="connsiteY12" fmla="*/ 736249 h 736249"/>
                      <a:gd name="connsiteX13" fmla="*/ 4921181 w 5729388"/>
                      <a:gd name="connsiteY13" fmla="*/ 736249 h 736249"/>
                      <a:gd name="connsiteX14" fmla="*/ 4180846 w 5729388"/>
                      <a:gd name="connsiteY14" fmla="*/ 736249 h 736249"/>
                      <a:gd name="connsiteX15" fmla="*/ 3440510 w 5729388"/>
                      <a:gd name="connsiteY15" fmla="*/ 736249 h 736249"/>
                      <a:gd name="connsiteX16" fmla="*/ 2645335 w 5729388"/>
                      <a:gd name="connsiteY16" fmla="*/ 736249 h 736249"/>
                      <a:gd name="connsiteX17" fmla="*/ 2124359 w 5729388"/>
                      <a:gd name="connsiteY17" fmla="*/ 736249 h 736249"/>
                      <a:gd name="connsiteX18" fmla="*/ 1493703 w 5729388"/>
                      <a:gd name="connsiteY18" fmla="*/ 736249 h 736249"/>
                      <a:gd name="connsiteX19" fmla="*/ 753367 w 5729388"/>
                      <a:gd name="connsiteY19" fmla="*/ 736249 h 736249"/>
                      <a:gd name="connsiteX20" fmla="*/ 122711 w 5729388"/>
                      <a:gd name="connsiteY20" fmla="*/ 736249 h 736249"/>
                      <a:gd name="connsiteX21" fmla="*/ 0 w 5729388"/>
                      <a:gd name="connsiteY21" fmla="*/ 613538 h 736249"/>
                      <a:gd name="connsiteX22" fmla="*/ 0 w 5729388"/>
                      <a:gd name="connsiteY22" fmla="*/ 122711 h 73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29388" h="736249" extrusionOk="0">
                        <a:moveTo>
                          <a:pt x="0" y="122711"/>
                        </a:moveTo>
                        <a:cubicBezTo>
                          <a:pt x="-13876" y="64287"/>
                          <a:pt x="63344" y="-10728"/>
                          <a:pt x="122711" y="0"/>
                        </a:cubicBezTo>
                        <a:cubicBezTo>
                          <a:pt x="294643" y="-19524"/>
                          <a:pt x="693766" y="-36854"/>
                          <a:pt x="917886" y="0"/>
                        </a:cubicBezTo>
                        <a:cubicBezTo>
                          <a:pt x="1142006" y="36854"/>
                          <a:pt x="1374802" y="-16836"/>
                          <a:pt x="1603382" y="0"/>
                        </a:cubicBezTo>
                        <a:cubicBezTo>
                          <a:pt x="1831962" y="16836"/>
                          <a:pt x="2017237" y="4262"/>
                          <a:pt x="2124359" y="0"/>
                        </a:cubicBezTo>
                        <a:cubicBezTo>
                          <a:pt x="2231481" y="-4262"/>
                          <a:pt x="2575406" y="-2153"/>
                          <a:pt x="2700175" y="0"/>
                        </a:cubicBezTo>
                        <a:cubicBezTo>
                          <a:pt x="2824944" y="2153"/>
                          <a:pt x="3122890" y="12773"/>
                          <a:pt x="3385671" y="0"/>
                        </a:cubicBezTo>
                        <a:cubicBezTo>
                          <a:pt x="3648452" y="-12773"/>
                          <a:pt x="3840673" y="-16643"/>
                          <a:pt x="3961487" y="0"/>
                        </a:cubicBezTo>
                        <a:cubicBezTo>
                          <a:pt x="4082301" y="16643"/>
                          <a:pt x="4380546" y="-26067"/>
                          <a:pt x="4701823" y="0"/>
                        </a:cubicBezTo>
                        <a:cubicBezTo>
                          <a:pt x="5023100" y="26067"/>
                          <a:pt x="5301600" y="-39460"/>
                          <a:pt x="5606677" y="0"/>
                        </a:cubicBezTo>
                        <a:cubicBezTo>
                          <a:pt x="5680533" y="-14739"/>
                          <a:pt x="5730250" y="66520"/>
                          <a:pt x="5729388" y="122711"/>
                        </a:cubicBezTo>
                        <a:cubicBezTo>
                          <a:pt x="5716672" y="356246"/>
                          <a:pt x="5726859" y="382388"/>
                          <a:pt x="5729388" y="613538"/>
                        </a:cubicBezTo>
                        <a:cubicBezTo>
                          <a:pt x="5721711" y="676665"/>
                          <a:pt x="5676954" y="741762"/>
                          <a:pt x="5606677" y="736249"/>
                        </a:cubicBezTo>
                        <a:cubicBezTo>
                          <a:pt x="5468318" y="767061"/>
                          <a:pt x="5255641" y="719209"/>
                          <a:pt x="4921181" y="736249"/>
                        </a:cubicBezTo>
                        <a:cubicBezTo>
                          <a:pt x="4586721" y="753289"/>
                          <a:pt x="4362570" y="769449"/>
                          <a:pt x="4180846" y="736249"/>
                        </a:cubicBezTo>
                        <a:cubicBezTo>
                          <a:pt x="3999122" y="703049"/>
                          <a:pt x="3799233" y="741896"/>
                          <a:pt x="3440510" y="736249"/>
                        </a:cubicBezTo>
                        <a:cubicBezTo>
                          <a:pt x="3081787" y="730602"/>
                          <a:pt x="3021691" y="731055"/>
                          <a:pt x="2645335" y="736249"/>
                        </a:cubicBezTo>
                        <a:cubicBezTo>
                          <a:pt x="2268979" y="741443"/>
                          <a:pt x="2319575" y="752875"/>
                          <a:pt x="2124359" y="736249"/>
                        </a:cubicBezTo>
                        <a:cubicBezTo>
                          <a:pt x="1929143" y="719623"/>
                          <a:pt x="1780057" y="748101"/>
                          <a:pt x="1493703" y="736249"/>
                        </a:cubicBezTo>
                        <a:cubicBezTo>
                          <a:pt x="1207349" y="724397"/>
                          <a:pt x="1039478" y="754546"/>
                          <a:pt x="753367" y="736249"/>
                        </a:cubicBezTo>
                        <a:cubicBezTo>
                          <a:pt x="467256" y="717952"/>
                          <a:pt x="338168" y="708522"/>
                          <a:pt x="122711" y="736249"/>
                        </a:cubicBezTo>
                        <a:cubicBezTo>
                          <a:pt x="50550" y="739166"/>
                          <a:pt x="2246" y="682449"/>
                          <a:pt x="0" y="613538"/>
                        </a:cubicBezTo>
                        <a:cubicBezTo>
                          <a:pt x="9217" y="443123"/>
                          <a:pt x="400" y="281483"/>
                          <a:pt x="0" y="1227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b="1" i="0" dirty="0">
                <a:solidFill>
                  <a:srgbClr val="000000"/>
                </a:solidFill>
                <a:effectLst/>
                <a:latin typeface="Arial" panose="020B0604020202020204" pitchFamily="34" charset="0"/>
                <a:cs typeface="Arial" panose="020B0604020202020204" pitchFamily="34" charset="0"/>
              </a:rPr>
              <a:t>The SSCE Cymru team will work closely with all schools to support them in achieving their status, through completing activities/actions on the SSCE Cymru School checklist.</a:t>
            </a:r>
            <a:endParaRPr lang="en-GB" sz="1400" b="1" dirty="0">
              <a:solidFill>
                <a:schemeClr val="bg1"/>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EE9DC664-2C74-4BEA-B4BA-9088E8753E53}"/>
              </a:ext>
            </a:extLst>
          </p:cNvPr>
          <p:cNvSpPr/>
          <p:nvPr/>
        </p:nvSpPr>
        <p:spPr>
          <a:xfrm>
            <a:off x="8663566" y="1563393"/>
            <a:ext cx="2795221" cy="478194"/>
          </a:xfrm>
          <a:prstGeom prst="roundRect">
            <a:avLst/>
          </a:prstGeom>
          <a:solidFill>
            <a:srgbClr val="8FD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b="1">
                <a:latin typeface="Arial Rounded MT Bold" panose="020F0704030504030204" pitchFamily="34" charset="0"/>
                <a:ea typeface="Calibri" panose="020F0502020204030204" pitchFamily="34" charset="0"/>
                <a:cs typeface="Arial" panose="020B0604020202020204" pitchFamily="34" charset="0"/>
              </a:rPr>
              <a:t>CRITERIA THEMES</a:t>
            </a:r>
            <a:endParaRPr lang="en-GB" sz="1800" b="1">
              <a:effectLst/>
              <a:latin typeface="Arial Rounded MT Bold" panose="020F0704030504030204" pitchFamily="34" charset="0"/>
              <a:ea typeface="Calibri" panose="020F0502020204030204" pitchFamily="34" charset="0"/>
              <a:cs typeface="Arial" panose="020B0604020202020204" pitchFamily="34" charset="0"/>
            </a:endParaRPr>
          </a:p>
        </p:txBody>
      </p:sp>
      <p:pic>
        <p:nvPicPr>
          <p:cNvPr id="2" name="Picture 1">
            <a:hlinkClick r:id="rId4"/>
            <a:extLst>
              <a:ext uri="{FF2B5EF4-FFF2-40B4-BE49-F238E27FC236}">
                <a16:creationId xmlns:a16="http://schemas.microsoft.com/office/drawing/2014/main" id="{36C91660-530E-F9DE-8587-4BEAFCB05541}"/>
              </a:ext>
            </a:extLst>
          </p:cNvPr>
          <p:cNvPicPr>
            <a:picLocks noChangeAspect="1"/>
          </p:cNvPicPr>
          <p:nvPr/>
        </p:nvPicPr>
        <p:blipFill rotWithShape="1">
          <a:blip r:embed="rId5">
            <a:extLst>
              <a:ext uri="{28A0092B-C50C-407E-A947-70E740481C1C}">
                <a14:useLocalDpi xmlns:a14="http://schemas.microsoft.com/office/drawing/2010/main" val="0"/>
              </a:ext>
            </a:extLst>
          </a:blip>
          <a:srcRect r="51977"/>
          <a:stretch/>
        </p:blipFill>
        <p:spPr>
          <a:xfrm>
            <a:off x="10157392" y="6246074"/>
            <a:ext cx="1023586" cy="498553"/>
          </a:xfrm>
          <a:prstGeom prst="rect">
            <a:avLst/>
          </a:prstGeom>
        </p:spPr>
      </p:pic>
      <p:pic>
        <p:nvPicPr>
          <p:cNvPr id="4" name="Picture 3" descr="Logo&#10;&#10;Description automatically generated">
            <a:extLst>
              <a:ext uri="{FF2B5EF4-FFF2-40B4-BE49-F238E27FC236}">
                <a16:creationId xmlns:a16="http://schemas.microsoft.com/office/drawing/2014/main" id="{290C996D-029F-0322-8D29-44102960135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23284" y="6145999"/>
            <a:ext cx="935800" cy="596976"/>
          </a:xfrm>
          <a:prstGeom prst="rect">
            <a:avLst/>
          </a:prstGeom>
        </p:spPr>
      </p:pic>
      <p:sp>
        <p:nvSpPr>
          <p:cNvPr id="3" name="Oval 2">
            <a:hlinkClick r:id="rId7"/>
            <a:extLst>
              <a:ext uri="{FF2B5EF4-FFF2-40B4-BE49-F238E27FC236}">
                <a16:creationId xmlns:a16="http://schemas.microsoft.com/office/drawing/2014/main" id="{ABF2C394-81A6-D28F-068E-91A3AE200C74}"/>
              </a:ext>
            </a:extLst>
          </p:cNvPr>
          <p:cNvSpPr/>
          <p:nvPr/>
        </p:nvSpPr>
        <p:spPr>
          <a:xfrm>
            <a:off x="10644248" y="137293"/>
            <a:ext cx="1286220" cy="1271629"/>
          </a:xfrm>
          <a:prstGeom prst="ellipse">
            <a:avLst/>
          </a:prstGeom>
          <a:solidFill>
            <a:srgbClr val="D4EEBC"/>
          </a:solidFill>
          <a:ln w="28575">
            <a:solidFill>
              <a:srgbClr val="8FD4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GB" sz="1200" b="1">
                <a:solidFill>
                  <a:srgbClr val="000000"/>
                </a:solidFill>
                <a:latin typeface="Arial" panose="020B0604020202020204" pitchFamily="34" charset="0"/>
                <a:cs typeface="Arial" panose="020B0604020202020204" pitchFamily="34" charset="0"/>
                <a:hlinkClick r:id="rId7"/>
              </a:rPr>
              <a:t>Further information here</a:t>
            </a:r>
            <a:endParaRPr lang="en-GB"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1089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2E761486982C469FD523B4F81038B2" ma:contentTypeVersion="18" ma:contentTypeDescription="Create a new document." ma:contentTypeScope="" ma:versionID="37fa5c820fcdfe37f3ad8fe372fc4667">
  <xsd:schema xmlns:xsd="http://www.w3.org/2001/XMLSchema" xmlns:xs="http://www.w3.org/2001/XMLSchema" xmlns:p="http://schemas.microsoft.com/office/2006/metadata/properties" xmlns:ns2="9c64d555-2e0a-41ff-a7ae-916f3d9e2dcd" xmlns:ns3="117b5399-651a-4714-82c2-de7d0fcf8467" targetNamespace="http://schemas.microsoft.com/office/2006/metadata/properties" ma:root="true" ma:fieldsID="630c34701c9466b1080f626cf148640d" ns2:_="" ns3:_="">
    <xsd:import namespace="9c64d555-2e0a-41ff-a7ae-916f3d9e2dcd"/>
    <xsd:import namespace="117b5399-651a-4714-82c2-de7d0fcf84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4d555-2e0a-41ff-a7ae-916f3d9e2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3820d-b6de-44fc-9088-581e1b894f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7b5399-651a-4714-82c2-de7d0fcf846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dbc4ba2-ea15-468d-8eba-bcc5c059b746}" ma:internalName="TaxCatchAll" ma:showField="CatchAllData" ma:web="117b5399-651a-4714-82c2-de7d0fcf8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7b5399-651a-4714-82c2-de7d0fcf8467" xsi:nil="true"/>
    <lcf76f155ced4ddcb4097134ff3c332f xmlns="9c64d555-2e0a-41ff-a7ae-916f3d9e2dc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7FB217F-D4F6-4EAB-B34D-2766917A56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64d555-2e0a-41ff-a7ae-916f3d9e2dcd"/>
    <ds:schemaRef ds:uri="117b5399-651a-4714-82c2-de7d0fcf84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02EB11-949C-4D50-9863-ADC19E3E1206}">
  <ds:schemaRefs>
    <ds:schemaRef ds:uri="http://schemas.microsoft.com/sharepoint/v3/contenttype/forms"/>
  </ds:schemaRefs>
</ds:datastoreItem>
</file>

<file path=customXml/itemProps3.xml><?xml version="1.0" encoding="utf-8"?>
<ds:datastoreItem xmlns:ds="http://schemas.openxmlformats.org/officeDocument/2006/customXml" ds:itemID="{622F602A-B245-4662-894C-2D2B28B70816}">
  <ds:schemaRefs>
    <ds:schemaRef ds:uri="http://purl.org/dc/terms/"/>
    <ds:schemaRef ds:uri="http://schemas.microsoft.com/office/2006/metadata/properties"/>
    <ds:schemaRef ds:uri="http://schemas.microsoft.com/office/2006/documentManagement/types"/>
    <ds:schemaRef ds:uri="9c64d555-2e0a-41ff-a7ae-916f3d9e2dcd"/>
    <ds:schemaRef ds:uri="http://purl.org/dc/elements/1.1/"/>
    <ds:schemaRef ds:uri="http://schemas.microsoft.com/office/infopath/2007/PartnerControls"/>
    <ds:schemaRef ds:uri="http://schemas.openxmlformats.org/package/2006/metadata/core-properties"/>
    <ds:schemaRef ds:uri="117b5399-651a-4714-82c2-de7d0fcf846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6800</TotalTime>
  <Words>3122</Words>
  <Application>Microsoft Office PowerPoint</Application>
  <PresentationFormat>Widescreen</PresentationFormat>
  <Paragraphs>304</Paragraphs>
  <Slides>22</Slides>
  <Notes>17</Notes>
  <HiddenSlides>3</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Rounded MT Bold</vt:lpstr>
      <vt:lpstr>Calibri</vt:lpstr>
      <vt:lpstr>Calibri Light</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Millie Taylor</dc:creator>
  <cp:lastModifiedBy>Millie Taylor</cp:lastModifiedBy>
  <cp:revision>10</cp:revision>
  <dcterms:created xsi:type="dcterms:W3CDTF">2023-01-09T10:32:06Z</dcterms:created>
  <dcterms:modified xsi:type="dcterms:W3CDTF">2024-10-01T15:45:53Z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0x010100B82E761486982C469FD523B4F81038B2</vt:lpwstr>
  </property>
</Properties>
</file>