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787" r:id="rId5"/>
    <p:sldId id="822" r:id="rId6"/>
    <p:sldId id="824" r:id="rId7"/>
    <p:sldId id="812" r:id="rId8"/>
    <p:sldId id="800" r:id="rId9"/>
    <p:sldId id="826" r:id="rId10"/>
    <p:sldId id="827" r:id="rId11"/>
    <p:sldId id="825"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880DC-BDDB-937A-034D-F8FE25EE45AF}" v="3472" dt="2025-10-09T13:02:14.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4DBF0-F041-4709-98DF-14164ACA17D3}" type="datetimeFigureOut">
              <a:t>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895B2-EA00-488A-AC27-E63EAF44C29A}" type="slidenum">
              <a:t>‹#›</a:t>
            </a:fld>
            <a:endParaRPr lang="en-GB"/>
          </a:p>
        </p:txBody>
      </p:sp>
    </p:spTree>
    <p:extLst>
      <p:ext uri="{BB962C8B-B14F-4D97-AF65-F5344CB8AC3E}">
        <p14:creationId xmlns:p14="http://schemas.microsoft.com/office/powerpoint/2010/main" val="94086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117B2-6534-6752-3C29-5D5EC46A5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764173-E5CE-B492-36CF-511CE7191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7D984-F57A-9AA3-61FF-E67C5F956A32}"/>
              </a:ext>
            </a:extLst>
          </p:cNvPr>
          <p:cNvSpPr>
            <a:spLocks noGrp="1"/>
          </p:cNvSpPr>
          <p:nvPr>
            <p:ph type="body" idx="1"/>
          </p:nvPr>
        </p:nvSpPr>
        <p:spPr/>
        <p:txBody>
          <a:bodyPr/>
          <a:lstStyle/>
          <a:p>
            <a:pPr algn="just"/>
            <a:endParaRPr lang="en-GB"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9013ECF-088C-B8AE-2739-797B56D87117}"/>
              </a:ext>
            </a:extLst>
          </p:cNvPr>
          <p:cNvSpPr>
            <a:spLocks noGrp="1"/>
          </p:cNvSpPr>
          <p:nvPr>
            <p:ph type="sldNum" sz="quarter" idx="5"/>
          </p:nvPr>
        </p:nvSpPr>
        <p:spPr/>
        <p:txBody>
          <a:bodyPr/>
          <a:lstStyle/>
          <a:p>
            <a:fld id="{9573DF4F-B0E0-4795-B62F-8CCB1F90B5BB}" type="slidenum">
              <a:rPr lang="en-GB"/>
              <a:t>2</a:t>
            </a:fld>
            <a:endParaRPr lang="en-GB"/>
          </a:p>
        </p:txBody>
      </p:sp>
    </p:spTree>
    <p:extLst>
      <p:ext uri="{BB962C8B-B14F-4D97-AF65-F5344CB8AC3E}">
        <p14:creationId xmlns:p14="http://schemas.microsoft.com/office/powerpoint/2010/main" val="189345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AEE5-AD6A-4605-97F6-4F5191EF0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7848A-3E22-5582-EE3F-943B2A800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F6BD6-E855-84EF-1A9B-404DB022B04F}"/>
              </a:ext>
            </a:extLst>
          </p:cNvPr>
          <p:cNvSpPr>
            <a:spLocks noGrp="1"/>
          </p:cNvSpPr>
          <p:nvPr>
            <p:ph type="body" idx="1"/>
          </p:nvPr>
        </p:nvSpPr>
        <p:spPr/>
        <p:txBody>
          <a:bodyPr/>
          <a:lstStyle/>
          <a:p>
            <a:pPr algn="just"/>
            <a:endParaRPr lang="en-GB" dirty="0">
              <a:ea typeface="Calibri"/>
              <a:cs typeface="Calibri"/>
            </a:endParaRPr>
          </a:p>
        </p:txBody>
      </p:sp>
      <p:sp>
        <p:nvSpPr>
          <p:cNvPr id="4" name="Slide Number Placeholder 3">
            <a:extLst>
              <a:ext uri="{FF2B5EF4-FFF2-40B4-BE49-F238E27FC236}">
                <a16:creationId xmlns:a16="http://schemas.microsoft.com/office/drawing/2014/main" id="{3AD2CCC5-B5C9-CE22-32F8-478EABD8678C}"/>
              </a:ext>
            </a:extLst>
          </p:cNvPr>
          <p:cNvSpPr>
            <a:spLocks noGrp="1"/>
          </p:cNvSpPr>
          <p:nvPr>
            <p:ph type="sldNum" sz="quarter" idx="5"/>
          </p:nvPr>
        </p:nvSpPr>
        <p:spPr/>
        <p:txBody>
          <a:bodyPr/>
          <a:lstStyle/>
          <a:p>
            <a:fld id="{9573DF4F-B0E0-4795-B62F-8CCB1F90B5BB}" type="slidenum">
              <a:rPr lang="en-GB"/>
              <a:t>3</a:t>
            </a:fld>
            <a:endParaRPr lang="en-GB"/>
          </a:p>
        </p:txBody>
      </p:sp>
    </p:spTree>
    <p:extLst>
      <p:ext uri="{BB962C8B-B14F-4D97-AF65-F5344CB8AC3E}">
        <p14:creationId xmlns:p14="http://schemas.microsoft.com/office/powerpoint/2010/main" val="114631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E850A5-DD7D-4F2C-9F48-720B641816FC}" type="slidenum">
              <a:t>4</a:t>
            </a:fld>
            <a:endParaRPr lang="en-GB"/>
          </a:p>
        </p:txBody>
      </p:sp>
    </p:spTree>
    <p:extLst>
      <p:ext uri="{BB962C8B-B14F-4D97-AF65-F5344CB8AC3E}">
        <p14:creationId xmlns:p14="http://schemas.microsoft.com/office/powerpoint/2010/main" val="86650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43F675-2F8F-40F3-8F46-50483B9B909A}" type="slidenum">
              <a:t>5</a:t>
            </a:fld>
            <a:endParaRPr lang="en-GB"/>
          </a:p>
        </p:txBody>
      </p:sp>
    </p:spTree>
    <p:extLst>
      <p:ext uri="{BB962C8B-B14F-4D97-AF65-F5344CB8AC3E}">
        <p14:creationId xmlns:p14="http://schemas.microsoft.com/office/powerpoint/2010/main" val="343778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17EE-8B30-F3B6-AAD7-68D824A35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F5A69-F698-34B4-B024-8133F09E3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FF447-B829-C222-E3C8-C67D8FB28C6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9174639-DF12-CA8F-903E-C9BCBF0CD89D}"/>
              </a:ext>
            </a:extLst>
          </p:cNvPr>
          <p:cNvSpPr>
            <a:spLocks noGrp="1"/>
          </p:cNvSpPr>
          <p:nvPr>
            <p:ph type="sldNum" sz="quarter" idx="5"/>
          </p:nvPr>
        </p:nvSpPr>
        <p:spPr/>
        <p:txBody>
          <a:bodyPr/>
          <a:lstStyle/>
          <a:p>
            <a:fld id="{F243F675-2F8F-40F3-8F46-50483B9B909A}" type="slidenum">
              <a:t>6</a:t>
            </a:fld>
            <a:endParaRPr lang="en-GB"/>
          </a:p>
        </p:txBody>
      </p:sp>
    </p:spTree>
    <p:extLst>
      <p:ext uri="{BB962C8B-B14F-4D97-AF65-F5344CB8AC3E}">
        <p14:creationId xmlns:p14="http://schemas.microsoft.com/office/powerpoint/2010/main" val="107260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A75C1-983A-19F4-39BB-29AC233C5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D9941-794E-EEC3-56BF-411C3C414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32464-8165-282E-06A3-33D0A55E1722}"/>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FF88835-1E1A-EA32-0399-321CFF47A12B}"/>
              </a:ext>
            </a:extLst>
          </p:cNvPr>
          <p:cNvSpPr>
            <a:spLocks noGrp="1"/>
          </p:cNvSpPr>
          <p:nvPr>
            <p:ph type="sldNum" sz="quarter" idx="5"/>
          </p:nvPr>
        </p:nvSpPr>
        <p:spPr/>
        <p:txBody>
          <a:bodyPr/>
          <a:lstStyle/>
          <a:p>
            <a:fld id="{F243F675-2F8F-40F3-8F46-50483B9B909A}" type="slidenum">
              <a:t>7</a:t>
            </a:fld>
            <a:endParaRPr lang="en-GB"/>
          </a:p>
        </p:txBody>
      </p:sp>
    </p:spTree>
    <p:extLst>
      <p:ext uri="{BB962C8B-B14F-4D97-AF65-F5344CB8AC3E}">
        <p14:creationId xmlns:p14="http://schemas.microsoft.com/office/powerpoint/2010/main" val="326350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3730C-873D-CE18-201A-9ED5A3DFF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7F7AC-634D-6C21-33B1-F4DCDFAD9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8BF06-AAD1-9388-4343-769A7B3E30BF}"/>
              </a:ext>
            </a:extLst>
          </p:cNvPr>
          <p:cNvSpPr>
            <a:spLocks noGrp="1"/>
          </p:cNvSpPr>
          <p:nvPr>
            <p:ph type="body" idx="1"/>
          </p:nvPr>
        </p:nvSpPr>
        <p:spPr/>
        <p:txBody>
          <a:bodyPr/>
          <a:lstStyle/>
          <a:p>
            <a:pPr algn="just"/>
            <a:endParaRPr lang="en-GB" dirty="0">
              <a:ea typeface="Calibri"/>
              <a:cs typeface="Calibri"/>
            </a:endParaRPr>
          </a:p>
        </p:txBody>
      </p:sp>
      <p:sp>
        <p:nvSpPr>
          <p:cNvPr id="4" name="Slide Number Placeholder 3">
            <a:extLst>
              <a:ext uri="{FF2B5EF4-FFF2-40B4-BE49-F238E27FC236}">
                <a16:creationId xmlns:a16="http://schemas.microsoft.com/office/drawing/2014/main" id="{388B3047-0CDF-18BF-4FFE-F0825F808C5F}"/>
              </a:ext>
            </a:extLst>
          </p:cNvPr>
          <p:cNvSpPr>
            <a:spLocks noGrp="1"/>
          </p:cNvSpPr>
          <p:nvPr>
            <p:ph type="sldNum" sz="quarter" idx="5"/>
          </p:nvPr>
        </p:nvSpPr>
        <p:spPr/>
        <p:txBody>
          <a:bodyPr/>
          <a:lstStyle/>
          <a:p>
            <a:fld id="{9573DF4F-B0E0-4795-B62F-8CCB1F90B5BB}" type="slidenum">
              <a:rPr lang="en-GB"/>
              <a:t>8</a:t>
            </a:fld>
            <a:endParaRPr lang="en-GB"/>
          </a:p>
        </p:txBody>
      </p:sp>
    </p:spTree>
    <p:extLst>
      <p:ext uri="{BB962C8B-B14F-4D97-AF65-F5344CB8AC3E}">
        <p14:creationId xmlns:p14="http://schemas.microsoft.com/office/powerpoint/2010/main" val="323966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09/10/2025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09/10/2025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09/10/2025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09/10/2025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scecymru.co.uk/media/owabfi2m/ssce-cymru-service-pupil-promise-event-plan.docx" TargetMode="External"/><Relationship Id="rId7" Type="http://schemas.openxmlformats.org/officeDocument/2006/relationships/hyperlink" Target="https://sscecymru.co.uk/media/agndv34e/spp-email-for-schools.doc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sscecymru.co.uk/media/yalnim4s/ssce-cymru-service-pupil-promise-pre-event-2.pptx" TargetMode="External"/><Relationship Id="rId5" Type="http://schemas.openxmlformats.org/officeDocument/2006/relationships/hyperlink" Target="https://sscecymru.co.uk/media/zsrjf0cf/ssce-cymru-service-pupil-promise-pre-event-activity.docx" TargetMode="External"/><Relationship Id="rId4" Type="http://schemas.openxmlformats.org/officeDocument/2006/relationships/hyperlink" Target="https://sscecymru.co.uk/media/exgc2iyc/ssce-cymru-service-pupil-promise-event.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ful circles&#10;&#10;Description automatically generated">
            <a:extLst>
              <a:ext uri="{FF2B5EF4-FFF2-40B4-BE49-F238E27FC236}">
                <a16:creationId xmlns:a16="http://schemas.microsoft.com/office/drawing/2014/main" id="{95EA71B3-D752-2CCC-B33D-A6003FAFD1D4}"/>
              </a:ext>
            </a:extLst>
          </p:cNvPr>
          <p:cNvPicPr>
            <a:picLocks noChangeAspect="1"/>
          </p:cNvPicPr>
          <p:nvPr/>
        </p:nvPicPr>
        <p:blipFill>
          <a:blip r:embed="rId2"/>
          <a:stretch>
            <a:fillRect/>
          </a:stretch>
        </p:blipFill>
        <p:spPr>
          <a:xfrm>
            <a:off x="283215" y="196363"/>
            <a:ext cx="5538503" cy="1148394"/>
          </a:xfrm>
          <a:prstGeom prst="rect">
            <a:avLst/>
          </a:prstGeom>
        </p:spPr>
      </p:pic>
      <p:pic>
        <p:nvPicPr>
          <p:cNvPr id="5" name="Picture 4" descr="A collage of images of children and a person&#10;&#10;Description automatically generated">
            <a:extLst>
              <a:ext uri="{FF2B5EF4-FFF2-40B4-BE49-F238E27FC236}">
                <a16:creationId xmlns:a16="http://schemas.microsoft.com/office/drawing/2014/main" id="{296DEC03-BAFB-CDB3-9940-D9AEE4FF6A36}"/>
              </a:ext>
            </a:extLst>
          </p:cNvPr>
          <p:cNvPicPr>
            <a:picLocks noChangeAspect="1"/>
          </p:cNvPicPr>
          <p:nvPr/>
        </p:nvPicPr>
        <p:blipFill>
          <a:blip r:embed="rId3"/>
          <a:stretch>
            <a:fillRect/>
          </a:stretch>
        </p:blipFill>
        <p:spPr>
          <a:xfrm>
            <a:off x="279889" y="1507536"/>
            <a:ext cx="5545157" cy="3488106"/>
          </a:xfrm>
          <a:prstGeom prst="rect">
            <a:avLst/>
          </a:prstGeom>
        </p:spPr>
      </p:pic>
      <p:sp>
        <p:nvSpPr>
          <p:cNvPr id="8" name="Rectangle: Rounded Corners 7">
            <a:extLst>
              <a:ext uri="{FF2B5EF4-FFF2-40B4-BE49-F238E27FC236}">
                <a16:creationId xmlns:a16="http://schemas.microsoft.com/office/drawing/2014/main" id="{307F0505-9E4C-1E6A-A82F-760C4E69E56B}"/>
              </a:ext>
            </a:extLst>
          </p:cNvPr>
          <p:cNvSpPr/>
          <p:nvPr/>
        </p:nvSpPr>
        <p:spPr>
          <a:xfrm>
            <a:off x="330249" y="5888573"/>
            <a:ext cx="11543547" cy="749398"/>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3200" b="1">
                <a:solidFill>
                  <a:schemeClr val="accent6"/>
                </a:solidFill>
                <a:latin typeface="Arial Rounded MT Bold"/>
                <a:ea typeface="Calibri"/>
                <a:cs typeface="Times New Roman"/>
              </a:rPr>
              <a:t>SSCE Cymru Service Pupil Promise  - </a:t>
            </a:r>
            <a:r>
              <a:rPr lang="en-GB" sz="2400" b="1">
                <a:solidFill>
                  <a:schemeClr val="accent6"/>
                </a:solidFill>
                <a:latin typeface="Arial Rounded MT Bold"/>
                <a:ea typeface="Calibri"/>
                <a:cs typeface="Times New Roman"/>
              </a:rPr>
              <a:t>A structured approach to gathering Service children’s voices enabling the creation of a Local Authority Service Pupils’ Promise </a:t>
            </a:r>
            <a:endParaRPr lang="en-US" sz="3200" dirty="0">
              <a:solidFill>
                <a:schemeClr val="accent6"/>
              </a:solidFill>
              <a:latin typeface="Aptos" panose="020B0004020202020204"/>
              <a:ea typeface="Calibri"/>
              <a:cs typeface="Times New Roman"/>
            </a:endParaRPr>
          </a:p>
          <a:p>
            <a:pPr algn="ctr">
              <a:lnSpc>
                <a:spcPct val="107000"/>
              </a:lnSpc>
              <a:spcAft>
                <a:spcPts val="800"/>
              </a:spcAft>
            </a:pPr>
            <a:endParaRPr lang="en-GB" sz="3200" b="1" dirty="0">
              <a:solidFill>
                <a:schemeClr val="accent6"/>
              </a:solidFill>
              <a:latin typeface="Arial Rounded MT Bold"/>
              <a:ea typeface="Calibri"/>
              <a:cs typeface="Times New Roman"/>
            </a:endParaRPr>
          </a:p>
        </p:txBody>
      </p:sp>
      <p:sp>
        <p:nvSpPr>
          <p:cNvPr id="3" name="Rectangle: Rounded Corners 2">
            <a:extLst>
              <a:ext uri="{FF2B5EF4-FFF2-40B4-BE49-F238E27FC236}">
                <a16:creationId xmlns:a16="http://schemas.microsoft.com/office/drawing/2014/main" id="{0E7D9742-9B53-646D-F456-6C5979A4A23B}"/>
              </a:ext>
            </a:extLst>
          </p:cNvPr>
          <p:cNvSpPr/>
          <p:nvPr/>
        </p:nvSpPr>
        <p:spPr>
          <a:xfrm>
            <a:off x="6467754" y="196331"/>
            <a:ext cx="5358309" cy="4792671"/>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600" b="1" dirty="0">
                <a:solidFill>
                  <a:schemeClr val="bg1"/>
                </a:solidFill>
                <a:latin typeface="Arial"/>
                <a:ea typeface="Calibri"/>
                <a:cs typeface="Times New Roman"/>
              </a:rPr>
              <a:t>A Service children pupil voice initiative ensuring local authorities listen to the voices of Service children, enhance their educational experiences, and strengthen their commitment to inclusion, support and the Armed Forces Covenant.   </a:t>
            </a:r>
            <a:r>
              <a:rPr lang="en-US" sz="2000" dirty="0">
                <a:solidFill>
                  <a:schemeClr val="bg1"/>
                </a:solidFill>
                <a:latin typeface="Arial"/>
                <a:ea typeface="Calibri"/>
                <a:cs typeface="Arial"/>
              </a:rPr>
              <a:t> </a:t>
            </a:r>
          </a:p>
          <a:p>
            <a:pPr algn="ctr">
              <a:lnSpc>
                <a:spcPct val="107000"/>
              </a:lnSpc>
              <a:spcAft>
                <a:spcPts val="800"/>
              </a:spcAft>
            </a:pPr>
            <a:endParaRPr lang="en-US" sz="1600" dirty="0">
              <a:solidFill>
                <a:srgbClr val="FFFFFF"/>
              </a:solidFill>
              <a:latin typeface="Arial"/>
              <a:ea typeface="Calibri"/>
              <a:cs typeface="Times New Roman"/>
            </a:endParaRPr>
          </a:p>
          <a:p>
            <a:pPr marL="457200" indent="-457200">
              <a:lnSpc>
                <a:spcPct val="107000"/>
              </a:lnSpc>
              <a:spcAft>
                <a:spcPts val="800"/>
              </a:spcAft>
              <a:buAutoNum type="arabicPeriod"/>
            </a:pPr>
            <a:endParaRPr lang="en-US" sz="1600" dirty="0">
              <a:solidFill>
                <a:srgbClr val="FFFFFF"/>
              </a:solidFill>
              <a:latin typeface="Arial"/>
              <a:ea typeface="Calibri"/>
              <a:cs typeface="Times New Roman"/>
            </a:endParaRPr>
          </a:p>
        </p:txBody>
      </p:sp>
    </p:spTree>
    <p:extLst>
      <p:ext uri="{BB962C8B-B14F-4D97-AF65-F5344CB8AC3E}">
        <p14:creationId xmlns:p14="http://schemas.microsoft.com/office/powerpoint/2010/main" val="340261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F6ACF-0A2C-B912-4B1D-0306455F20B6}"/>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4F3C6592-C52E-1763-A1A0-6F1813FFCCC1}"/>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FA1CF4E8-4BB0-762A-BE70-390D4E358685}"/>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6E72F2A8-E0C2-39CE-6A0A-1013110880F7}"/>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AE4464E2-3DE5-0B44-21CE-7809D0C469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4D1D177F-7EDC-5BBA-F847-8D9E6A6C709E}"/>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C25F987D-227D-4512-3B1D-378F7B597B1B}"/>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05680092-69B8-FCE1-2767-E35649178959}"/>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EE916E1F-87BF-3193-7E00-C0FB1B153CE4}"/>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53A15AF9-5650-93D1-B175-71016877E783}"/>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0B350338-26ED-D804-2071-633E33F5917E}"/>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A05F54D1-8132-4D11-6A47-D79915D1D8B2}"/>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A664F0BC-EC85-A5EB-6E5F-0F1ED02FC78C}"/>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2C479D94-1704-510E-172E-A51639BEAD84}"/>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8809C3AF-6606-AD18-1297-65DF4C18D91A}"/>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23DB1229-7046-4CAB-2737-80F4DD303FD0}"/>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2F359A87-C8FF-1B08-6998-3CCF27CBED37}"/>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45B7BD85-5967-2EE6-D1CE-513371EDBAD0}"/>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AA6E9AC1-7C80-901C-BD6A-A8CE1725B4D0}"/>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ADF4762D-6C4F-DBDB-7517-1AAF285C5736}"/>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078961A4-7196-0199-C44D-2638328E5E75}"/>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8" name="Rectangle: Rounded Corners 107">
            <a:extLst>
              <a:ext uri="{FF2B5EF4-FFF2-40B4-BE49-F238E27FC236}">
                <a16:creationId xmlns:a16="http://schemas.microsoft.com/office/drawing/2014/main" id="{B09D05AA-4707-2834-D1D1-ADC5CB7D4BA6}"/>
              </a:ext>
            </a:extLst>
          </p:cNvPr>
          <p:cNvSpPr/>
          <p:nvPr/>
        </p:nvSpPr>
        <p:spPr>
          <a:xfrm>
            <a:off x="188862" y="206456"/>
            <a:ext cx="11713460"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3200" dirty="0">
                <a:solidFill>
                  <a:srgbClr val="FFFFFF"/>
                </a:solidFill>
                <a:latin typeface="Arial Rounded MT Bold"/>
                <a:ea typeface="Calibri"/>
                <a:cs typeface="Arial"/>
              </a:rPr>
              <a:t>What is a Service Pupil Promise</a:t>
            </a:r>
            <a:endParaRPr lang="en-GB" sz="3200" dirty="0"/>
          </a:p>
        </p:txBody>
      </p:sp>
      <p:sp>
        <p:nvSpPr>
          <p:cNvPr id="2" name="Rectangle: Rounded Corners 1">
            <a:extLst>
              <a:ext uri="{FF2B5EF4-FFF2-40B4-BE49-F238E27FC236}">
                <a16:creationId xmlns:a16="http://schemas.microsoft.com/office/drawing/2014/main" id="{96BFB9E7-3405-4FF6-119C-7A8B82284973}"/>
              </a:ext>
            </a:extLst>
          </p:cNvPr>
          <p:cNvSpPr/>
          <p:nvPr/>
        </p:nvSpPr>
        <p:spPr>
          <a:xfrm>
            <a:off x="1816149" y="1445678"/>
            <a:ext cx="8655190" cy="506325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dirty="0">
                <a:solidFill>
                  <a:schemeClr val="tx1"/>
                </a:solidFill>
                <a:latin typeface="Arial"/>
                <a:ea typeface="Tahoma"/>
                <a:cs typeface="Arial"/>
              </a:rPr>
              <a:t>A Service Pupil Promise is a commitment from the Local Authority to support children from Armed Forces families, ensuring we listen to their voices, and strengthen the LAs commitment to the Covenant. </a:t>
            </a:r>
          </a:p>
          <a:p>
            <a:pPr>
              <a:defRPr/>
            </a:pPr>
            <a:endParaRPr lang="en-GB" dirty="0">
              <a:solidFill>
                <a:schemeClr val="tx1"/>
              </a:solidFill>
              <a:latin typeface="Arial"/>
              <a:ea typeface="Tahoma"/>
              <a:cs typeface="Arial"/>
            </a:endParaRPr>
          </a:p>
          <a:p>
            <a:pPr>
              <a:defRPr/>
            </a:pPr>
            <a:r>
              <a:rPr lang="en-GB" dirty="0">
                <a:solidFill>
                  <a:schemeClr val="tx1"/>
                </a:solidFill>
                <a:latin typeface="Arial"/>
                <a:ea typeface="Tahoma"/>
                <a:cs typeface="Arial"/>
              </a:rPr>
              <a:t>This initiative includes a Service pupil voice workshop/s which aim to ensure that Service children receive the recognition and tailored support they deserve, acknowledging the unique challenges they face, such as mobility, separation, and transition between schools. By working together, a framework can be created that enhances Service children's educational experience and strengthens the local authority’s commitment to inclusion and support.</a:t>
            </a:r>
            <a:endParaRPr lang="en-GB">
              <a:solidFill>
                <a:schemeClr val="tx1"/>
              </a:solidFill>
              <a:latin typeface="Arial"/>
              <a:cs typeface="Arial"/>
            </a:endParaRPr>
          </a:p>
          <a:p>
            <a:pPr>
              <a:defRPr/>
            </a:pPr>
            <a:endParaRPr lang="en-GB" dirty="0">
              <a:solidFill>
                <a:schemeClr val="tx1"/>
              </a:solidFill>
              <a:latin typeface="Arial"/>
              <a:ea typeface="Tahoma"/>
              <a:cs typeface="Arial"/>
            </a:endParaRPr>
          </a:p>
          <a:p>
            <a:pPr>
              <a:defRPr/>
            </a:pPr>
            <a:r>
              <a:rPr lang="en-GB" dirty="0">
                <a:solidFill>
                  <a:schemeClr val="tx1"/>
                </a:solidFill>
                <a:latin typeface="Arial"/>
                <a:ea typeface="Tahoma"/>
                <a:cs typeface="Arial"/>
              </a:rPr>
              <a:t>The aim is to include a diverse range of Service Children from schools across the LA, so to gather a wide variety of perspectives and experiences. The main workshop event allows Service children to interact and socialise with other Service Children from across the county as well as networking opportunities for school staff.   </a:t>
            </a:r>
            <a:endParaRPr lang="en-GB" dirty="0">
              <a:solidFill>
                <a:schemeClr val="tx1"/>
              </a:solidFill>
              <a:latin typeface="Arial"/>
              <a:cs typeface="Arial"/>
            </a:endParaRPr>
          </a:p>
          <a:p>
            <a:pPr>
              <a:defRPr/>
            </a:pPr>
            <a:endParaRPr lang="en-GB" dirty="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p:txBody>
      </p:sp>
    </p:spTree>
    <p:extLst>
      <p:ext uri="{BB962C8B-B14F-4D97-AF65-F5344CB8AC3E}">
        <p14:creationId xmlns:p14="http://schemas.microsoft.com/office/powerpoint/2010/main" val="172606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8BD3-8773-2915-712F-034E43A510BF}"/>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C86CD43A-ADD8-1B57-0ECD-5B1588787855}"/>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3FEDF5BA-7CF5-0A5A-FEEB-64A70030DB95}"/>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4983EA98-F878-D1B0-CDA3-247BC87B1931}"/>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6BA61B1D-767F-5A4C-30A2-ADBF777A29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10" name="Oval 9">
            <a:extLst>
              <a:ext uri="{FF2B5EF4-FFF2-40B4-BE49-F238E27FC236}">
                <a16:creationId xmlns:a16="http://schemas.microsoft.com/office/drawing/2014/main" id="{2800F68A-8A75-67B7-563F-1D28CAC42AC3}"/>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939EF560-1053-5635-CD88-89CFF87F5B36}"/>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C1E4E490-BDCC-C1E3-3137-8E18FD926B79}"/>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AD862A16-6D0A-DF34-C991-9554D95B1B81}"/>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F50917DA-371E-77A4-5CC6-D282B8276940}"/>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0A0A8BBA-7921-905E-C022-9811FD9B6D7D}"/>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C94D3E2E-56FD-64F2-F72C-4830EE447439}"/>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8926DE1E-F07A-428F-0F89-D65C35112F36}"/>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0ED04C12-1B0C-197D-31BE-26B4BDB69B08}"/>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C4C7EBEA-629D-D362-7383-0CEE34183E84}"/>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77A59908-2A89-9581-CA6B-251BC15EE2E4}"/>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8AA1C50C-F17D-397D-7295-4D6C2667FCA5}"/>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38051D34-552A-B035-30C1-FA84994B770D}"/>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8" name="Rectangle: Rounded Corners 107">
            <a:extLst>
              <a:ext uri="{FF2B5EF4-FFF2-40B4-BE49-F238E27FC236}">
                <a16:creationId xmlns:a16="http://schemas.microsoft.com/office/drawing/2014/main" id="{0B286BBF-DAF2-5A92-B63F-56CE117F3CC8}"/>
              </a:ext>
            </a:extLst>
          </p:cNvPr>
          <p:cNvSpPr/>
          <p:nvPr/>
        </p:nvSpPr>
        <p:spPr>
          <a:xfrm>
            <a:off x="188862" y="206456"/>
            <a:ext cx="11713460"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3200" dirty="0">
                <a:solidFill>
                  <a:srgbClr val="FFFFFF"/>
                </a:solidFill>
                <a:latin typeface="Arial Rounded MT Bold"/>
                <a:ea typeface="Calibri"/>
                <a:cs typeface="Arial"/>
              </a:rPr>
              <a:t>What is a Service Pupil Promise</a:t>
            </a:r>
            <a:endParaRPr lang="en-GB" sz="3200" dirty="0"/>
          </a:p>
        </p:txBody>
      </p:sp>
      <p:sp>
        <p:nvSpPr>
          <p:cNvPr id="2" name="Rectangle: Rounded Corners 1">
            <a:extLst>
              <a:ext uri="{FF2B5EF4-FFF2-40B4-BE49-F238E27FC236}">
                <a16:creationId xmlns:a16="http://schemas.microsoft.com/office/drawing/2014/main" id="{60A08A04-FA44-6295-41FD-AD0698715D3B}"/>
              </a:ext>
            </a:extLst>
          </p:cNvPr>
          <p:cNvSpPr/>
          <p:nvPr/>
        </p:nvSpPr>
        <p:spPr>
          <a:xfrm>
            <a:off x="641920" y="1383218"/>
            <a:ext cx="4350674" cy="498830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a:solidFill>
                <a:schemeClr val="tx1"/>
              </a:solidFill>
              <a:latin typeface="Arial"/>
              <a:ea typeface="Tahoma"/>
              <a:cs typeface="Arial"/>
            </a:endParaRPr>
          </a:p>
          <a:p>
            <a:pPr>
              <a:defRPr/>
            </a:pPr>
            <a:r>
              <a:rPr lang="en-GB" dirty="0">
                <a:solidFill>
                  <a:schemeClr val="tx1"/>
                </a:solidFill>
                <a:latin typeface="Arial"/>
                <a:ea typeface="Tahoma"/>
                <a:cs typeface="Arial"/>
              </a:rPr>
              <a:t>Following the workshop/s all information will need to be collated and reflected upon and the Service Pupil Promise is written up. </a:t>
            </a:r>
          </a:p>
          <a:p>
            <a:pPr>
              <a:defRPr/>
            </a:pPr>
            <a:endParaRPr lang="en-GB" dirty="0">
              <a:solidFill>
                <a:schemeClr val="tx1"/>
              </a:solidFill>
              <a:latin typeface="Arial"/>
              <a:cs typeface="Arial"/>
            </a:endParaRPr>
          </a:p>
          <a:p>
            <a:pPr>
              <a:defRPr/>
            </a:pPr>
            <a:r>
              <a:rPr lang="en-GB" dirty="0">
                <a:solidFill>
                  <a:schemeClr val="tx1"/>
                </a:solidFill>
                <a:latin typeface="Arial"/>
                <a:ea typeface="Tahoma"/>
                <a:cs typeface="Arial"/>
              </a:rPr>
              <a:t>You could then consider follow up school visits or a smaller workshop to finalise the Service Pupil Promise with Service children before publication. </a:t>
            </a:r>
          </a:p>
          <a:p>
            <a:pPr>
              <a:defRPr/>
            </a:pPr>
            <a:endParaRPr lang="en-GB" dirty="0">
              <a:solidFill>
                <a:schemeClr val="tx1"/>
              </a:solidFill>
              <a:latin typeface="Arial"/>
              <a:ea typeface="Tahoma"/>
              <a:cs typeface="Arial"/>
            </a:endParaRPr>
          </a:p>
          <a:p>
            <a:pPr>
              <a:defRPr/>
            </a:pPr>
            <a:r>
              <a:rPr lang="en-GB" dirty="0">
                <a:solidFill>
                  <a:schemeClr val="tx1"/>
                </a:solidFill>
                <a:latin typeface="Arial"/>
                <a:ea typeface="Tahoma"/>
                <a:cs typeface="Arial"/>
              </a:rPr>
              <a:t>The initiative is ideally aimed at KS2 and KS3 Service children. Ideally there should be a minimum of 25 SC in attendance. </a:t>
            </a: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a:p>
            <a:pPr>
              <a:defRPr/>
            </a:pPr>
            <a:endParaRPr lang="en-GB" sz="1400">
              <a:solidFill>
                <a:schemeClr val="tx1"/>
              </a:solidFill>
              <a:latin typeface="Arial"/>
              <a:ea typeface="Tahoma"/>
              <a:cs typeface="Arial"/>
            </a:endParaRPr>
          </a:p>
        </p:txBody>
      </p:sp>
      <p:pic>
        <p:nvPicPr>
          <p:cNvPr id="3" name="Picture 2">
            <a:extLst>
              <a:ext uri="{FF2B5EF4-FFF2-40B4-BE49-F238E27FC236}">
                <a16:creationId xmlns:a16="http://schemas.microsoft.com/office/drawing/2014/main" id="{B54E43CA-2689-F49C-3DC3-C4658A0D92DB}"/>
              </a:ext>
            </a:extLst>
          </p:cNvPr>
          <p:cNvPicPr>
            <a:picLocks noChangeAspect="1"/>
          </p:cNvPicPr>
          <p:nvPr/>
        </p:nvPicPr>
        <p:blipFill>
          <a:blip r:embed="rId4"/>
          <a:stretch>
            <a:fillRect/>
          </a:stretch>
        </p:blipFill>
        <p:spPr>
          <a:xfrm>
            <a:off x="9810418" y="2745618"/>
            <a:ext cx="2249932" cy="3229430"/>
          </a:xfrm>
          <a:prstGeom prst="rect">
            <a:avLst/>
          </a:prstGeom>
        </p:spPr>
      </p:pic>
      <p:pic>
        <p:nvPicPr>
          <p:cNvPr id="4" name="Picture 3">
            <a:extLst>
              <a:ext uri="{FF2B5EF4-FFF2-40B4-BE49-F238E27FC236}">
                <a16:creationId xmlns:a16="http://schemas.microsoft.com/office/drawing/2014/main" id="{D9B006D3-3CE7-01C5-9C8C-C15AFB063238}"/>
              </a:ext>
            </a:extLst>
          </p:cNvPr>
          <p:cNvPicPr>
            <a:picLocks noChangeAspect="1"/>
          </p:cNvPicPr>
          <p:nvPr/>
        </p:nvPicPr>
        <p:blipFill>
          <a:blip r:embed="rId5"/>
          <a:stretch>
            <a:fillRect/>
          </a:stretch>
        </p:blipFill>
        <p:spPr>
          <a:xfrm>
            <a:off x="7540186" y="1786326"/>
            <a:ext cx="2083365" cy="2985543"/>
          </a:xfrm>
          <a:prstGeom prst="rect">
            <a:avLst/>
          </a:prstGeom>
        </p:spPr>
      </p:pic>
      <p:pic>
        <p:nvPicPr>
          <p:cNvPr id="5" name="Picture 4">
            <a:extLst>
              <a:ext uri="{FF2B5EF4-FFF2-40B4-BE49-F238E27FC236}">
                <a16:creationId xmlns:a16="http://schemas.microsoft.com/office/drawing/2014/main" id="{082A6845-B1D6-E618-E881-66584F559931}"/>
              </a:ext>
            </a:extLst>
          </p:cNvPr>
          <p:cNvPicPr>
            <a:picLocks noChangeAspect="1"/>
          </p:cNvPicPr>
          <p:nvPr/>
        </p:nvPicPr>
        <p:blipFill>
          <a:blip r:embed="rId6"/>
          <a:stretch>
            <a:fillRect/>
          </a:stretch>
        </p:blipFill>
        <p:spPr>
          <a:xfrm>
            <a:off x="5204220" y="3285343"/>
            <a:ext cx="2258249" cy="3222886"/>
          </a:xfrm>
          <a:prstGeom prst="rect">
            <a:avLst/>
          </a:prstGeom>
        </p:spPr>
      </p:pic>
    </p:spTree>
    <p:extLst>
      <p:ext uri="{BB962C8B-B14F-4D97-AF65-F5344CB8AC3E}">
        <p14:creationId xmlns:p14="http://schemas.microsoft.com/office/powerpoint/2010/main" val="393840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E345-5FDC-76EE-2958-D8B469337817}"/>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48D98CF3-DEF5-6732-4E23-B56D1C146402}"/>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F3D04BF3-A0B1-175A-81E5-6B5CCAF2BE4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8324D59C-B90C-3C97-EC86-5A98F9B0ECE2}"/>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FEB2A70C-1612-5330-37D1-56162E576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16" name="Oval 15">
            <a:extLst>
              <a:ext uri="{FF2B5EF4-FFF2-40B4-BE49-F238E27FC236}">
                <a16:creationId xmlns:a16="http://schemas.microsoft.com/office/drawing/2014/main" id="{A4192FEB-35CC-3A48-8A29-9C68C021144A}"/>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0003BF44-DF5C-0AF3-5FF4-C710BF1B421A}"/>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4DED1C3A-4B2D-3698-B52E-87E9906305AE}"/>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52442315-E58B-5736-5EA4-040FC3554E26}"/>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42FC7F14-DC30-7C30-9DF5-0E6198F9B3C0}"/>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0ACD27E1-1078-4234-C704-8D924163D870}"/>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038CCBD0-1A73-734A-D46E-0A460BCCF713}"/>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2AC77ABD-444C-373C-B6E5-2001419136BF}"/>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60B086AC-DB36-5082-882A-984441F2E0A5}"/>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2B72F234-96EC-67E9-3BFD-14DC4A69A273}"/>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D826032E-9396-3295-787B-3D4F0538CDF7}"/>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 name="Rectangle: Rounded Corners 1">
            <a:extLst>
              <a:ext uri="{FF2B5EF4-FFF2-40B4-BE49-F238E27FC236}">
                <a16:creationId xmlns:a16="http://schemas.microsoft.com/office/drawing/2014/main" id="{BB172429-747E-03DB-0A8A-B7AEE09E9C8B}"/>
              </a:ext>
            </a:extLst>
          </p:cNvPr>
          <p:cNvSpPr/>
          <p:nvPr/>
        </p:nvSpPr>
        <p:spPr>
          <a:xfrm>
            <a:off x="293639" y="206455"/>
            <a:ext cx="11599501" cy="1061836"/>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solidFill>
                  <a:schemeClr val="bg1"/>
                </a:solidFill>
                <a:latin typeface="Arial Rounded MT Bold"/>
                <a:ea typeface="Calibri"/>
                <a:cs typeface="Times New Roman"/>
              </a:rPr>
              <a:t>Optional pre-event school based workshops - A structured discussion with a group of Service children</a:t>
            </a:r>
            <a:endParaRPr lang="en-US" sz="3200" dirty="0">
              <a:solidFill>
                <a:schemeClr val="bg1"/>
              </a:solidFill>
            </a:endParaRPr>
          </a:p>
        </p:txBody>
      </p:sp>
      <p:sp>
        <p:nvSpPr>
          <p:cNvPr id="5" name="Rectangle: Rounded Corners 4">
            <a:extLst>
              <a:ext uri="{FF2B5EF4-FFF2-40B4-BE49-F238E27FC236}">
                <a16:creationId xmlns:a16="http://schemas.microsoft.com/office/drawing/2014/main" id="{082A4399-0A68-DF3D-6CBD-2234C0BC2827}"/>
              </a:ext>
            </a:extLst>
          </p:cNvPr>
          <p:cNvSpPr/>
          <p:nvPr/>
        </p:nvSpPr>
        <p:spPr>
          <a:xfrm>
            <a:off x="5264495" y="1445073"/>
            <a:ext cx="6626350" cy="458647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400" b="1" dirty="0">
                <a:solidFill>
                  <a:schemeClr val="tx1"/>
                </a:solidFill>
                <a:latin typeface="Arial"/>
                <a:ea typeface="Tahoma"/>
                <a:cs typeface="Arial"/>
              </a:rPr>
              <a:t>Structured conversation</a:t>
            </a:r>
          </a:p>
          <a:p>
            <a:pPr>
              <a:defRPr/>
            </a:pPr>
            <a:endParaRPr lang="en-GB" sz="1400" b="1" dirty="0">
              <a:solidFill>
                <a:schemeClr val="tx1"/>
              </a:solidFill>
              <a:latin typeface="Arial"/>
              <a:ea typeface="Tahoma"/>
              <a:cs typeface="Arial"/>
            </a:endParaRPr>
          </a:p>
          <a:p>
            <a:pPr marL="285750" indent="-285750">
              <a:buAutoNum type="arabicPeriod"/>
              <a:defRPr/>
            </a:pPr>
            <a:r>
              <a:rPr lang="en-GB" sz="1400" dirty="0">
                <a:solidFill>
                  <a:schemeClr val="tx1"/>
                </a:solidFill>
                <a:latin typeface="Arial"/>
                <a:ea typeface="Tahoma"/>
                <a:cs typeface="Arial"/>
              </a:rPr>
              <a:t>Have you heard the phrase ‘Service child’ before? Who does it refer to, and why ‘Service’?</a:t>
            </a:r>
            <a:endParaRPr lang="en-US" sz="1400">
              <a:solidFill>
                <a:schemeClr val="tx1"/>
              </a:solidFill>
            </a:endParaRPr>
          </a:p>
          <a:p>
            <a:pPr marL="285750" indent="-285750">
              <a:buAutoNum type="arabicPeriod"/>
              <a:defRPr/>
            </a:pPr>
            <a:r>
              <a:rPr lang="en-GB" sz="1400" dirty="0">
                <a:solidFill>
                  <a:schemeClr val="tx1"/>
                </a:solidFill>
                <a:latin typeface="Arial"/>
                <a:ea typeface="Tahoma"/>
                <a:cs typeface="Arial"/>
              </a:rPr>
              <a:t>Do you think being a Service child is any different to being a civilian child? Why?</a:t>
            </a:r>
            <a:endParaRPr lang="en-GB" sz="1400">
              <a:solidFill>
                <a:schemeClr val="tx1"/>
              </a:solidFill>
            </a:endParaRPr>
          </a:p>
          <a:p>
            <a:pPr marL="285750" indent="-285750">
              <a:buAutoNum type="arabicPeriod"/>
              <a:defRPr/>
            </a:pPr>
            <a:r>
              <a:rPr lang="en-GB" sz="1400" dirty="0">
                <a:solidFill>
                  <a:schemeClr val="tx1"/>
                </a:solidFill>
                <a:latin typeface="Arial"/>
                <a:ea typeface="Tahoma"/>
                <a:cs typeface="Arial"/>
              </a:rPr>
              <a:t>Are you proud of having a parent who is, or was, in the Armed Forces? Why do you say this?</a:t>
            </a:r>
            <a:endParaRPr lang="en-GB" sz="1400">
              <a:solidFill>
                <a:schemeClr val="tx1"/>
              </a:solidFill>
            </a:endParaRPr>
          </a:p>
          <a:p>
            <a:pPr marL="285750" indent="-285750">
              <a:buAutoNum type="arabicPeriod"/>
              <a:defRPr/>
            </a:pPr>
            <a:r>
              <a:rPr lang="en-GB" sz="1400" dirty="0">
                <a:solidFill>
                  <a:schemeClr val="tx1"/>
                </a:solidFill>
                <a:latin typeface="Arial"/>
                <a:ea typeface="Tahoma"/>
                <a:cs typeface="Arial"/>
              </a:rPr>
              <a:t>What do you consider are the best and worst bits of being part of a military family?</a:t>
            </a:r>
            <a:endParaRPr lang="en-GB" sz="1400" dirty="0">
              <a:solidFill>
                <a:schemeClr val="tx1"/>
              </a:solidFill>
            </a:endParaRPr>
          </a:p>
          <a:p>
            <a:pPr marL="285750" indent="-285750">
              <a:buAutoNum type="arabicPeriod"/>
              <a:defRPr/>
            </a:pPr>
            <a:r>
              <a:rPr lang="en-GB" sz="1400" dirty="0">
                <a:solidFill>
                  <a:schemeClr val="tx1"/>
                </a:solidFill>
                <a:latin typeface="Arial"/>
                <a:ea typeface="Tahoma"/>
                <a:cs typeface="Arial"/>
              </a:rPr>
              <a:t>Does your school give you any </a:t>
            </a:r>
            <a:r>
              <a:rPr lang="en-GB" sz="1400" b="1" dirty="0">
                <a:solidFill>
                  <a:schemeClr val="tx1"/>
                </a:solidFill>
                <a:latin typeface="Arial"/>
                <a:ea typeface="Tahoma"/>
                <a:cs typeface="Arial"/>
              </a:rPr>
              <a:t>additional</a:t>
            </a:r>
            <a:r>
              <a:rPr lang="en-GB" sz="1400" dirty="0">
                <a:solidFill>
                  <a:schemeClr val="tx1"/>
                </a:solidFill>
                <a:latin typeface="Arial"/>
                <a:ea typeface="Tahoma"/>
                <a:cs typeface="Arial"/>
              </a:rPr>
              <a:t> support because you are Service children? If yes, what? (e.g. when you arrive, leave, when mum or dad are away)</a:t>
            </a:r>
          </a:p>
          <a:p>
            <a:pPr marL="285750" indent="-285750">
              <a:buAutoNum type="arabicPeriod"/>
              <a:defRPr/>
            </a:pPr>
            <a:r>
              <a:rPr lang="en-GB" sz="1400" dirty="0">
                <a:solidFill>
                  <a:schemeClr val="tx1"/>
                </a:solidFill>
                <a:latin typeface="Arial"/>
                <a:ea typeface="Tahoma"/>
                <a:cs typeface="Arial"/>
              </a:rPr>
              <a:t>Do you think most adults in your school understand what it’s like to be a Service child?</a:t>
            </a:r>
            <a:endParaRPr lang="en-GB" sz="1400" dirty="0">
              <a:solidFill>
                <a:schemeClr val="tx1"/>
              </a:solidFill>
            </a:endParaRPr>
          </a:p>
          <a:p>
            <a:pPr marL="285750" indent="-285750">
              <a:buAutoNum type="arabicPeriod"/>
              <a:defRPr/>
            </a:pPr>
            <a:r>
              <a:rPr lang="en-GB" sz="1400" dirty="0">
                <a:solidFill>
                  <a:schemeClr val="tx1"/>
                </a:solidFill>
                <a:latin typeface="Arial"/>
                <a:ea typeface="Tahoma"/>
                <a:cs typeface="Arial"/>
              </a:rPr>
              <a:t>Do you have any ideas for providing even better support to your school’s Service children?</a:t>
            </a:r>
            <a:endParaRPr lang="en-GB" sz="1400">
              <a:solidFill>
                <a:schemeClr val="tx1"/>
              </a:solidFill>
            </a:endParaRPr>
          </a:p>
          <a:p>
            <a:pPr>
              <a:defRPr/>
            </a:pPr>
            <a:endParaRPr lang="en-GB" sz="1400" b="1" dirty="0">
              <a:solidFill>
                <a:schemeClr val="tx1"/>
              </a:solidFill>
              <a:latin typeface="Arial"/>
              <a:ea typeface="Tahoma"/>
              <a:cs typeface="Arial"/>
            </a:endParaRPr>
          </a:p>
          <a:p>
            <a:pPr>
              <a:lnSpc>
                <a:spcPct val="150000"/>
              </a:lnSpc>
              <a:defRPr/>
            </a:pPr>
            <a:endParaRPr lang="en-GB" sz="1400" b="1" dirty="0">
              <a:solidFill>
                <a:schemeClr val="tx1"/>
              </a:solidFill>
              <a:latin typeface="Arial"/>
              <a:ea typeface="Tahoma"/>
              <a:cs typeface="Arial"/>
            </a:endParaRPr>
          </a:p>
          <a:p>
            <a:pPr>
              <a:lnSpc>
                <a:spcPct val="150000"/>
              </a:lnSpc>
              <a:defRPr/>
            </a:pPr>
            <a:endParaRPr lang="en-GB" sz="1600" dirty="0">
              <a:solidFill>
                <a:schemeClr val="tx1"/>
              </a:solidFill>
              <a:latin typeface="Arial"/>
              <a:ea typeface="Tahoma"/>
              <a:cs typeface="Arial"/>
            </a:endParaRPr>
          </a:p>
        </p:txBody>
      </p:sp>
      <p:sp>
        <p:nvSpPr>
          <p:cNvPr id="7" name="Rectangle: Rounded Corners 6">
            <a:extLst>
              <a:ext uri="{FF2B5EF4-FFF2-40B4-BE49-F238E27FC236}">
                <a16:creationId xmlns:a16="http://schemas.microsoft.com/office/drawing/2014/main" id="{6FDD7211-6C9D-DA95-7AE6-4084825C6A6B}"/>
              </a:ext>
            </a:extLst>
          </p:cNvPr>
          <p:cNvSpPr/>
          <p:nvPr/>
        </p:nvSpPr>
        <p:spPr>
          <a:xfrm>
            <a:off x="474780" y="3728494"/>
            <a:ext cx="4630636" cy="260285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75"/>
              </a:lnSpc>
            </a:pPr>
            <a:r>
              <a:rPr lang="en-US" sz="1400" baseline="0" dirty="0">
                <a:solidFill>
                  <a:schemeClr val="tx1"/>
                </a:solidFill>
                <a:latin typeface="Arial"/>
                <a:ea typeface="Segoe UI"/>
                <a:cs typeface="Segoe UI"/>
              </a:rPr>
              <a:t>This structured discussion activity has been designed as an optional </a:t>
            </a:r>
            <a:r>
              <a:rPr lang="en-US" sz="1400" b="1" baseline="0" dirty="0">
                <a:solidFill>
                  <a:schemeClr val="tx1"/>
                </a:solidFill>
                <a:latin typeface="Arial"/>
                <a:ea typeface="Segoe UI"/>
                <a:cs typeface="Segoe UI"/>
              </a:rPr>
              <a:t>pre-event</a:t>
            </a:r>
            <a:r>
              <a:rPr lang="en-US" sz="1400" baseline="0" dirty="0">
                <a:solidFill>
                  <a:schemeClr val="tx1"/>
                </a:solidFill>
                <a:latin typeface="Arial"/>
                <a:ea typeface="Segoe UI"/>
                <a:cs typeface="Segoe UI"/>
              </a:rPr>
              <a:t> for schools to use ahead of an </a:t>
            </a:r>
            <a:r>
              <a:rPr lang="en-US" sz="1400" dirty="0">
                <a:solidFill>
                  <a:schemeClr val="tx1"/>
                </a:solidFill>
                <a:latin typeface="Arial"/>
                <a:ea typeface="Segoe UI"/>
                <a:cs typeface="Segoe UI"/>
              </a:rPr>
              <a:t>LA wide</a:t>
            </a:r>
            <a:r>
              <a:rPr lang="en-US" sz="1400" baseline="0" dirty="0">
                <a:solidFill>
                  <a:schemeClr val="tx1"/>
                </a:solidFill>
                <a:latin typeface="Arial"/>
                <a:ea typeface="Segoe UI"/>
                <a:cs typeface="Segoe UI"/>
              </a:rPr>
              <a:t> Service Children Voice workshop. It may be of particular help to schools with larger Service children cohorts, allowing the outcomes to be taken to an LA event by a school’s ‘Service Children’s Ambassadors’ or some representative pupils. The template can also be useful to any school leader who wishes to explore Service children’s views, and is designed with KS2 &amp; 3 pupils in mind. </a:t>
            </a:r>
            <a:r>
              <a:rPr lang="en-US" sz="1400" dirty="0">
                <a:solidFill>
                  <a:schemeClr val="tx1"/>
                </a:solidFill>
                <a:latin typeface="Arial"/>
                <a:ea typeface="Segoe UI"/>
                <a:cs typeface="Segoe UI"/>
              </a:rPr>
              <a:t>​</a:t>
            </a:r>
          </a:p>
          <a:p>
            <a:pPr algn="ctr" rtl="0">
              <a:lnSpc>
                <a:spcPts val="1575"/>
              </a:lnSpc>
            </a:pPr>
            <a:r>
              <a:rPr lang="en-US" sz="1600" dirty="0">
                <a:solidFill>
                  <a:schemeClr val="tx1"/>
                </a:solidFill>
                <a:latin typeface="Arial"/>
                <a:ea typeface="Segoe UI"/>
                <a:cs typeface="Segoe UI"/>
              </a:rPr>
              <a:t>​</a:t>
            </a:r>
          </a:p>
          <a:p>
            <a:pPr algn="ctr" rtl="0">
              <a:lnSpc>
                <a:spcPts val="1575"/>
              </a:lnSpc>
            </a:pPr>
            <a:endParaRPr lang="en-US" sz="1600" dirty="0">
              <a:solidFill>
                <a:schemeClr val="tx1"/>
              </a:solidFill>
              <a:latin typeface="Arial"/>
              <a:ea typeface="Tahoma"/>
              <a:cs typeface="Segoe UI"/>
            </a:endParaRPr>
          </a:p>
        </p:txBody>
      </p:sp>
      <p:pic>
        <p:nvPicPr>
          <p:cNvPr id="9" name="Picture 8">
            <a:extLst>
              <a:ext uri="{FF2B5EF4-FFF2-40B4-BE49-F238E27FC236}">
                <a16:creationId xmlns:a16="http://schemas.microsoft.com/office/drawing/2014/main" id="{BDFEF2A1-8C4F-60A1-7D68-81A4BC6158B1}"/>
              </a:ext>
            </a:extLst>
          </p:cNvPr>
          <p:cNvPicPr>
            <a:picLocks noChangeAspect="1"/>
          </p:cNvPicPr>
          <p:nvPr/>
        </p:nvPicPr>
        <p:blipFill>
          <a:blip r:embed="rId4"/>
          <a:stretch>
            <a:fillRect/>
          </a:stretch>
        </p:blipFill>
        <p:spPr>
          <a:xfrm>
            <a:off x="1308750" y="1552419"/>
            <a:ext cx="2941352" cy="2079261"/>
          </a:xfrm>
          <a:prstGeom prst="rect">
            <a:avLst/>
          </a:prstGeom>
        </p:spPr>
      </p:pic>
    </p:spTree>
    <p:extLst>
      <p:ext uri="{BB962C8B-B14F-4D97-AF65-F5344CB8AC3E}">
        <p14:creationId xmlns:p14="http://schemas.microsoft.com/office/powerpoint/2010/main" val="420279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D9475-63FC-62FF-2E91-77C17D566026}"/>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1B297BDD-1020-4B68-8A05-B123D8437EBC}"/>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64123F76-AD79-B5C3-A608-30EDC73C9981}"/>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EEA8B893-1293-981E-CB45-9DA156A3132D}"/>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40F7C2D8-FAA8-50A7-D22C-A706F22604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25" name="Oval 24">
            <a:extLst>
              <a:ext uri="{FF2B5EF4-FFF2-40B4-BE49-F238E27FC236}">
                <a16:creationId xmlns:a16="http://schemas.microsoft.com/office/drawing/2014/main" id="{3F9D2BDC-25E7-9F64-A9DE-CD9F0210BC6B}"/>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1582EAA4-0DB6-3397-4F82-57CA33EEA168}"/>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11B84655-0219-6184-6DE6-D8A26D73BF04}"/>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98AC7D5E-CE95-2B59-E029-A1DC89DC4572}"/>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 name="Rectangle: Rounded Corners 1">
            <a:extLst>
              <a:ext uri="{FF2B5EF4-FFF2-40B4-BE49-F238E27FC236}">
                <a16:creationId xmlns:a16="http://schemas.microsoft.com/office/drawing/2014/main" id="{0FFA56B4-3046-DF37-F539-69DD12FE3982}"/>
              </a:ext>
            </a:extLst>
          </p:cNvPr>
          <p:cNvSpPr/>
          <p:nvPr/>
        </p:nvSpPr>
        <p:spPr>
          <a:xfrm>
            <a:off x="349450" y="206457"/>
            <a:ext cx="11571232"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solidFill>
                  <a:srgbClr val="FFFFFF"/>
                </a:solidFill>
                <a:latin typeface="Arial Rounded MT Bold"/>
                <a:ea typeface="Calibri"/>
                <a:cs typeface="Arial"/>
              </a:rPr>
              <a:t>LA wide Service children workshop (main event) </a:t>
            </a:r>
          </a:p>
        </p:txBody>
      </p:sp>
      <p:sp>
        <p:nvSpPr>
          <p:cNvPr id="4" name="Rectangle: Rounded Corners 3">
            <a:extLst>
              <a:ext uri="{FF2B5EF4-FFF2-40B4-BE49-F238E27FC236}">
                <a16:creationId xmlns:a16="http://schemas.microsoft.com/office/drawing/2014/main" id="{7D9604EB-A188-2F51-51A0-42722ABAFE87}"/>
              </a:ext>
            </a:extLst>
          </p:cNvPr>
          <p:cNvSpPr/>
          <p:nvPr/>
        </p:nvSpPr>
        <p:spPr>
          <a:xfrm>
            <a:off x="4095091" y="1739047"/>
            <a:ext cx="7830798" cy="4196020"/>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en-GB" sz="1400" b="1" dirty="0">
                <a:solidFill>
                  <a:schemeClr val="tx1"/>
                </a:solidFill>
                <a:latin typeface="Arial"/>
                <a:cs typeface="Arial"/>
              </a:rPr>
              <a:t>Arrival and Welcome –</a:t>
            </a:r>
            <a:r>
              <a:rPr lang="en-GB" sz="1400" dirty="0">
                <a:solidFill>
                  <a:schemeClr val="tx1"/>
                </a:solidFill>
                <a:latin typeface="Arial"/>
                <a:cs typeface="Arial"/>
              </a:rPr>
              <a:t> Ice breaker, welcome speech, introductions, overview of the day. </a:t>
            </a:r>
          </a:p>
          <a:p>
            <a:pPr>
              <a:lnSpc>
                <a:spcPct val="150000"/>
              </a:lnSpc>
            </a:pPr>
            <a:r>
              <a:rPr lang="en-GB" sz="1400" b="1" dirty="0">
                <a:solidFill>
                  <a:schemeClr val="tx1"/>
                </a:solidFill>
                <a:latin typeface="Arial"/>
                <a:cs typeface="Arial"/>
              </a:rPr>
              <a:t>Hearing Service children's views –</a:t>
            </a:r>
            <a:r>
              <a:rPr lang="en-GB" sz="1400" dirty="0">
                <a:solidFill>
                  <a:schemeClr val="tx1"/>
                </a:solidFill>
                <a:latin typeface="Arial"/>
                <a:cs typeface="Arial"/>
              </a:rPr>
              <a:t> Poem, video activities</a:t>
            </a:r>
          </a:p>
          <a:p>
            <a:pPr>
              <a:lnSpc>
                <a:spcPct val="150000"/>
              </a:lnSpc>
            </a:pPr>
            <a:r>
              <a:rPr lang="en-GB" sz="1400" b="1" dirty="0">
                <a:solidFill>
                  <a:schemeClr val="tx1"/>
                </a:solidFill>
                <a:latin typeface="Arial"/>
                <a:cs typeface="Arial"/>
              </a:rPr>
              <a:t>Pros and cons -</a:t>
            </a:r>
            <a:r>
              <a:rPr lang="en-GB" sz="1400" dirty="0">
                <a:solidFill>
                  <a:schemeClr val="tx1"/>
                </a:solidFill>
                <a:latin typeface="Arial"/>
                <a:cs typeface="Arial"/>
              </a:rPr>
              <a:t> What are the advantages and disadvantages of being a ‘Service child’?</a:t>
            </a:r>
          </a:p>
          <a:p>
            <a:pPr>
              <a:lnSpc>
                <a:spcPct val="150000"/>
              </a:lnSpc>
            </a:pPr>
            <a:r>
              <a:rPr lang="en-GB" sz="1400" b="1" dirty="0">
                <a:solidFill>
                  <a:schemeClr val="tx1"/>
                </a:solidFill>
                <a:latin typeface="Arial"/>
                <a:cs typeface="Arial"/>
              </a:rPr>
              <a:t>Celebrating Success - </a:t>
            </a:r>
            <a:r>
              <a:rPr lang="en-GB" sz="1400" dirty="0">
                <a:solidFill>
                  <a:schemeClr val="tx1"/>
                </a:solidFill>
                <a:latin typeface="Arial"/>
                <a:cs typeface="Arial"/>
              </a:rPr>
              <a:t>What does your current school do well, or what did previous schools do well, </a:t>
            </a:r>
            <a:r>
              <a:rPr lang="en-GB" sz="1400" u="sng" dirty="0">
                <a:solidFill>
                  <a:schemeClr val="tx1"/>
                </a:solidFill>
                <a:latin typeface="Arial"/>
                <a:cs typeface="Arial"/>
              </a:rPr>
              <a:t>to celebrate</a:t>
            </a:r>
            <a:r>
              <a:rPr lang="en-GB" sz="1400" dirty="0">
                <a:solidFill>
                  <a:schemeClr val="tx1"/>
                </a:solidFill>
                <a:latin typeface="Arial"/>
                <a:cs typeface="Arial"/>
              </a:rPr>
              <a:t> your Service child experiences / lives and </a:t>
            </a:r>
            <a:r>
              <a:rPr lang="en-GB" sz="1400" u="sng" dirty="0">
                <a:solidFill>
                  <a:schemeClr val="tx1"/>
                </a:solidFill>
                <a:latin typeface="Arial"/>
                <a:cs typeface="Arial"/>
              </a:rPr>
              <a:t>to support</a:t>
            </a:r>
            <a:r>
              <a:rPr lang="en-GB" sz="1400" dirty="0">
                <a:solidFill>
                  <a:schemeClr val="tx1"/>
                </a:solidFill>
                <a:latin typeface="Arial"/>
                <a:cs typeface="Arial"/>
              </a:rPr>
              <a:t> you as a Service child?</a:t>
            </a:r>
          </a:p>
          <a:p>
            <a:pPr>
              <a:lnSpc>
                <a:spcPct val="150000"/>
              </a:lnSpc>
            </a:pPr>
            <a:r>
              <a:rPr lang="en-GB" sz="1400" b="1" dirty="0">
                <a:solidFill>
                  <a:schemeClr val="tx1"/>
                </a:solidFill>
                <a:latin typeface="Arial"/>
                <a:cs typeface="Arial"/>
              </a:rPr>
              <a:t>Identifying and overcoming challenges –</a:t>
            </a:r>
            <a:r>
              <a:rPr lang="en-GB" sz="1400" dirty="0">
                <a:solidFill>
                  <a:schemeClr val="tx1"/>
                </a:solidFill>
                <a:latin typeface="Arial"/>
                <a:cs typeface="Arial"/>
              </a:rPr>
              <a:t> What are the main barriers/challenges? What could schools do to help overcome these? Big Empathy Drawings, Videos, Assemblies. </a:t>
            </a:r>
          </a:p>
          <a:p>
            <a:pPr>
              <a:lnSpc>
                <a:spcPct val="150000"/>
              </a:lnSpc>
            </a:pPr>
            <a:r>
              <a:rPr lang="en-GB" sz="1400" b="1" dirty="0">
                <a:solidFill>
                  <a:schemeClr val="tx1"/>
                </a:solidFill>
                <a:latin typeface="Arial"/>
                <a:cs typeface="Arial"/>
              </a:rPr>
              <a:t>Improving provision –</a:t>
            </a:r>
            <a:r>
              <a:rPr lang="en-GB" sz="1400" dirty="0">
                <a:solidFill>
                  <a:schemeClr val="tx1"/>
                </a:solidFill>
                <a:latin typeface="Arial"/>
                <a:cs typeface="Arial"/>
              </a:rPr>
              <a:t> School/Group Pledge, our vision for the perfect school, post card request to headteacher / council. </a:t>
            </a:r>
          </a:p>
          <a:p>
            <a:pPr>
              <a:lnSpc>
                <a:spcPct val="150000"/>
              </a:lnSpc>
            </a:pPr>
            <a:r>
              <a:rPr lang="en-GB" sz="1400" b="1" dirty="0">
                <a:solidFill>
                  <a:schemeClr val="tx1"/>
                </a:solidFill>
                <a:latin typeface="Arial"/>
                <a:cs typeface="Arial"/>
              </a:rPr>
              <a:t>Reflection – </a:t>
            </a:r>
            <a:r>
              <a:rPr lang="en-GB" sz="1400" dirty="0">
                <a:solidFill>
                  <a:schemeClr val="tx1"/>
                </a:solidFill>
                <a:latin typeface="Arial"/>
                <a:cs typeface="Arial"/>
              </a:rPr>
              <a:t>should schools </a:t>
            </a:r>
            <a:r>
              <a:rPr lang="en-GB" sz="1400" err="1">
                <a:solidFill>
                  <a:schemeClr val="tx1"/>
                </a:solidFill>
                <a:latin typeface="Arial"/>
                <a:cs typeface="Arial"/>
              </a:rPr>
              <a:t>reat</a:t>
            </a:r>
            <a:r>
              <a:rPr lang="en-GB" sz="1400" dirty="0">
                <a:solidFill>
                  <a:schemeClr val="tx1"/>
                </a:solidFill>
                <a:latin typeface="Arial"/>
                <a:cs typeface="Arial"/>
              </a:rPr>
              <a:t> Service children any differently to other pupils? </a:t>
            </a:r>
          </a:p>
        </p:txBody>
      </p:sp>
      <p:sp>
        <p:nvSpPr>
          <p:cNvPr id="3" name="Rectangle: Rounded Corners 2">
            <a:extLst>
              <a:ext uri="{FF2B5EF4-FFF2-40B4-BE49-F238E27FC236}">
                <a16:creationId xmlns:a16="http://schemas.microsoft.com/office/drawing/2014/main" id="{FCB62EE9-A7BC-5897-FDFA-01DB9F8F1E6D}"/>
              </a:ext>
            </a:extLst>
          </p:cNvPr>
          <p:cNvSpPr/>
          <p:nvPr/>
        </p:nvSpPr>
        <p:spPr>
          <a:xfrm>
            <a:off x="348240" y="4290542"/>
            <a:ext cx="3387328" cy="1642291"/>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solidFill>
                  <a:schemeClr val="tx1"/>
                </a:solidFill>
                <a:latin typeface="Arial"/>
                <a:cs typeface="Arial"/>
              </a:rPr>
              <a:t>The Service Pupil Promise initiative includes a main event, a Service children pupil voice workshop lasting approximately 4-5 hours.  It will include activities based on the themes listed here. </a:t>
            </a:r>
          </a:p>
          <a:p>
            <a:endParaRPr lang="en-US" sz="1400" dirty="0">
              <a:solidFill>
                <a:schemeClr val="tx1"/>
              </a:solidFill>
            </a:endParaRPr>
          </a:p>
        </p:txBody>
      </p:sp>
      <p:pic>
        <p:nvPicPr>
          <p:cNvPr id="7" name="Picture 6" descr="A wall of colorful squares with drawings&#10;&#10;AI-generated content may be incorrect.">
            <a:extLst>
              <a:ext uri="{FF2B5EF4-FFF2-40B4-BE49-F238E27FC236}">
                <a16:creationId xmlns:a16="http://schemas.microsoft.com/office/drawing/2014/main" id="{D6AFEDCF-8F71-2C31-4685-482F93E08EA2}"/>
              </a:ext>
            </a:extLst>
          </p:cNvPr>
          <p:cNvPicPr>
            <a:picLocks noChangeAspect="1"/>
          </p:cNvPicPr>
          <p:nvPr/>
        </p:nvPicPr>
        <p:blipFill>
          <a:blip r:embed="rId4"/>
          <a:stretch>
            <a:fillRect/>
          </a:stretch>
        </p:blipFill>
        <p:spPr>
          <a:xfrm>
            <a:off x="422235" y="1717291"/>
            <a:ext cx="3311049" cy="2316115"/>
          </a:xfrm>
          <a:prstGeom prst="rect">
            <a:avLst/>
          </a:prstGeom>
        </p:spPr>
      </p:pic>
    </p:spTree>
    <p:extLst>
      <p:ext uri="{BB962C8B-B14F-4D97-AF65-F5344CB8AC3E}">
        <p14:creationId xmlns:p14="http://schemas.microsoft.com/office/powerpoint/2010/main" val="122683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4E970-08F6-AC92-F251-248522A2788B}"/>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C6DC2A93-4F2E-C3CC-5789-7132F53049CC}"/>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2AA50EF5-5176-759C-708E-D4A98DD33026}"/>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C0FE4EB3-596D-CCF0-21D6-D74FCC9E52F0}"/>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006FDD1C-3E8B-CFB7-2406-E3EC384BEC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7" name="Oval 6">
            <a:extLst>
              <a:ext uri="{FF2B5EF4-FFF2-40B4-BE49-F238E27FC236}">
                <a16:creationId xmlns:a16="http://schemas.microsoft.com/office/drawing/2014/main" id="{4CDA8FE7-A897-FEDB-5930-030420BD4100}"/>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EC0840DE-1DC5-C585-1750-1304C0ADE8DF}"/>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3" name="Oval 12">
            <a:extLst>
              <a:ext uri="{FF2B5EF4-FFF2-40B4-BE49-F238E27FC236}">
                <a16:creationId xmlns:a16="http://schemas.microsoft.com/office/drawing/2014/main" id="{7B54992D-78FE-6BA2-0B43-083E024CB0E1}"/>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5761596F-DF5D-2E0D-C6A1-59351BE825CE}"/>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5" name="Oval 14">
            <a:extLst>
              <a:ext uri="{FF2B5EF4-FFF2-40B4-BE49-F238E27FC236}">
                <a16:creationId xmlns:a16="http://schemas.microsoft.com/office/drawing/2014/main" id="{14BB9FD0-C349-4613-D00B-9214523F1133}"/>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6" name="Oval 15">
            <a:extLst>
              <a:ext uri="{FF2B5EF4-FFF2-40B4-BE49-F238E27FC236}">
                <a16:creationId xmlns:a16="http://schemas.microsoft.com/office/drawing/2014/main" id="{0E3904D3-EA76-5A98-6032-84B4C9CE549D}"/>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7" name="Oval 16">
            <a:extLst>
              <a:ext uri="{FF2B5EF4-FFF2-40B4-BE49-F238E27FC236}">
                <a16:creationId xmlns:a16="http://schemas.microsoft.com/office/drawing/2014/main" id="{DDCDE9CF-6E40-8D6B-0380-BDC2812884AE}"/>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439BE263-99DE-AAB2-87F2-5D9219C1406C}"/>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E6EE8048-81AD-46A0-AED7-8CC442EB6A1D}"/>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D3E0F61A-C7B3-4804-90E3-80E33B42380A}"/>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85D14783-AFA6-E44F-C327-9F2E9CAEBE60}"/>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D75B7FE9-EF5F-DC7A-FE0F-4A38D0D5521E}"/>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13B914A3-D66D-7725-0194-948E21715A9E}"/>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6D5B0165-88F3-AC09-CDCA-5828EDDB7D52}"/>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C89F0607-00A7-A7ED-D600-BE0A1FF6E33A}"/>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0B90A5B7-C048-9AF1-6948-49DF4E3F9A80}"/>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 name="Rectangle: Rounded Corners 1">
            <a:extLst>
              <a:ext uri="{FF2B5EF4-FFF2-40B4-BE49-F238E27FC236}">
                <a16:creationId xmlns:a16="http://schemas.microsoft.com/office/drawing/2014/main" id="{028776E3-8F58-6A00-AF00-6B13558EABE6}"/>
              </a:ext>
            </a:extLst>
          </p:cNvPr>
          <p:cNvSpPr/>
          <p:nvPr/>
        </p:nvSpPr>
        <p:spPr>
          <a:xfrm>
            <a:off x="349450" y="206457"/>
            <a:ext cx="11571232"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solidFill>
                  <a:srgbClr val="FFFFFF"/>
                </a:solidFill>
                <a:latin typeface="Arial Rounded MT Bold"/>
                <a:ea typeface="Calibri"/>
                <a:cs typeface="Arial"/>
              </a:rPr>
              <a:t>LA wide Service children workshop (main event) </a:t>
            </a:r>
            <a:endParaRPr lang="en-GB" sz="3200" dirty="0">
              <a:solidFill>
                <a:srgbClr val="000000"/>
              </a:solidFill>
              <a:latin typeface="Arial Rounded MT Bold"/>
              <a:ea typeface="Calibri"/>
              <a:cs typeface="Arial"/>
            </a:endParaRPr>
          </a:p>
        </p:txBody>
      </p:sp>
      <p:pic>
        <p:nvPicPr>
          <p:cNvPr id="3" name="Picture 2" descr="A wall of colorful squares with drawings&#10;&#10;AI-generated content may be incorrect.">
            <a:extLst>
              <a:ext uri="{FF2B5EF4-FFF2-40B4-BE49-F238E27FC236}">
                <a16:creationId xmlns:a16="http://schemas.microsoft.com/office/drawing/2014/main" id="{3C415D75-1758-DBE0-D1FF-755F4E45CB21}"/>
              </a:ext>
            </a:extLst>
          </p:cNvPr>
          <p:cNvPicPr>
            <a:picLocks noChangeAspect="1"/>
          </p:cNvPicPr>
          <p:nvPr/>
        </p:nvPicPr>
        <p:blipFill>
          <a:blip r:embed="rId4"/>
          <a:stretch>
            <a:fillRect/>
          </a:stretch>
        </p:blipFill>
        <p:spPr>
          <a:xfrm>
            <a:off x="4808884" y="1377480"/>
            <a:ext cx="3311049" cy="2316115"/>
          </a:xfrm>
          <a:prstGeom prst="rect">
            <a:avLst/>
          </a:prstGeom>
        </p:spPr>
      </p:pic>
      <p:pic>
        <p:nvPicPr>
          <p:cNvPr id="5" name="Picture 4">
            <a:extLst>
              <a:ext uri="{FF2B5EF4-FFF2-40B4-BE49-F238E27FC236}">
                <a16:creationId xmlns:a16="http://schemas.microsoft.com/office/drawing/2014/main" id="{CBC89A5C-A60C-2140-B094-1239E7DF1E63}"/>
              </a:ext>
            </a:extLst>
          </p:cNvPr>
          <p:cNvPicPr>
            <a:picLocks noChangeAspect="1"/>
          </p:cNvPicPr>
          <p:nvPr/>
        </p:nvPicPr>
        <p:blipFill>
          <a:blip r:embed="rId5"/>
          <a:stretch>
            <a:fillRect/>
          </a:stretch>
        </p:blipFill>
        <p:spPr>
          <a:xfrm>
            <a:off x="8273236" y="1484220"/>
            <a:ext cx="2198969" cy="2111164"/>
          </a:xfrm>
          <a:prstGeom prst="rect">
            <a:avLst/>
          </a:prstGeom>
        </p:spPr>
      </p:pic>
      <p:pic>
        <p:nvPicPr>
          <p:cNvPr id="8" name="Picture 7">
            <a:extLst>
              <a:ext uri="{FF2B5EF4-FFF2-40B4-BE49-F238E27FC236}">
                <a16:creationId xmlns:a16="http://schemas.microsoft.com/office/drawing/2014/main" id="{5DC2A546-F1AA-0555-BEB5-30D1D7634415}"/>
              </a:ext>
            </a:extLst>
          </p:cNvPr>
          <p:cNvPicPr>
            <a:picLocks noChangeAspect="1"/>
          </p:cNvPicPr>
          <p:nvPr/>
        </p:nvPicPr>
        <p:blipFill>
          <a:blip r:embed="rId6"/>
          <a:stretch>
            <a:fillRect/>
          </a:stretch>
        </p:blipFill>
        <p:spPr>
          <a:xfrm>
            <a:off x="2303410" y="1513068"/>
            <a:ext cx="2163736" cy="2182944"/>
          </a:xfrm>
          <a:prstGeom prst="rect">
            <a:avLst/>
          </a:prstGeom>
        </p:spPr>
      </p:pic>
      <p:pic>
        <p:nvPicPr>
          <p:cNvPr id="11" name="Picture 10" descr="A drawing of different activities&#10;&#10;AI-generated content may be incorrect.">
            <a:extLst>
              <a:ext uri="{FF2B5EF4-FFF2-40B4-BE49-F238E27FC236}">
                <a16:creationId xmlns:a16="http://schemas.microsoft.com/office/drawing/2014/main" id="{EA015CA2-6A6B-D099-01B0-759FAAA015C0}"/>
              </a:ext>
            </a:extLst>
          </p:cNvPr>
          <p:cNvPicPr>
            <a:picLocks noChangeAspect="1"/>
          </p:cNvPicPr>
          <p:nvPr/>
        </p:nvPicPr>
        <p:blipFill>
          <a:blip r:embed="rId7"/>
          <a:stretch>
            <a:fillRect/>
          </a:stretch>
        </p:blipFill>
        <p:spPr>
          <a:xfrm>
            <a:off x="473049" y="3992614"/>
            <a:ext cx="4013148" cy="2570346"/>
          </a:xfrm>
          <a:prstGeom prst="rect">
            <a:avLst/>
          </a:prstGeom>
        </p:spPr>
      </p:pic>
      <p:pic>
        <p:nvPicPr>
          <p:cNvPr id="12" name="Picture 11">
            <a:extLst>
              <a:ext uri="{FF2B5EF4-FFF2-40B4-BE49-F238E27FC236}">
                <a16:creationId xmlns:a16="http://schemas.microsoft.com/office/drawing/2014/main" id="{D4862CA0-E3E6-CBFF-AB67-163C25FEAE14}"/>
              </a:ext>
            </a:extLst>
          </p:cNvPr>
          <p:cNvPicPr>
            <a:picLocks noChangeAspect="1"/>
          </p:cNvPicPr>
          <p:nvPr/>
        </p:nvPicPr>
        <p:blipFill>
          <a:blip r:embed="rId8"/>
          <a:stretch>
            <a:fillRect/>
          </a:stretch>
        </p:blipFill>
        <p:spPr>
          <a:xfrm>
            <a:off x="4676385" y="4020565"/>
            <a:ext cx="3576248" cy="2564411"/>
          </a:xfrm>
          <a:prstGeom prst="rect">
            <a:avLst/>
          </a:prstGeom>
        </p:spPr>
      </p:pic>
      <p:pic>
        <p:nvPicPr>
          <p:cNvPr id="18" name="Picture 17">
            <a:extLst>
              <a:ext uri="{FF2B5EF4-FFF2-40B4-BE49-F238E27FC236}">
                <a16:creationId xmlns:a16="http://schemas.microsoft.com/office/drawing/2014/main" id="{364CC558-7573-33CD-85BB-EFC428B0AAAB}"/>
              </a:ext>
            </a:extLst>
          </p:cNvPr>
          <p:cNvPicPr>
            <a:picLocks noChangeAspect="1"/>
          </p:cNvPicPr>
          <p:nvPr/>
        </p:nvPicPr>
        <p:blipFill>
          <a:blip r:embed="rId9"/>
          <a:stretch>
            <a:fillRect/>
          </a:stretch>
        </p:blipFill>
        <p:spPr>
          <a:xfrm>
            <a:off x="8377471" y="3994957"/>
            <a:ext cx="3531746" cy="2565661"/>
          </a:xfrm>
          <a:prstGeom prst="rect">
            <a:avLst/>
          </a:prstGeom>
        </p:spPr>
      </p:pic>
    </p:spTree>
    <p:extLst>
      <p:ext uri="{BB962C8B-B14F-4D97-AF65-F5344CB8AC3E}">
        <p14:creationId xmlns:p14="http://schemas.microsoft.com/office/powerpoint/2010/main" val="367846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2CFA1-0F14-07D1-6C2A-76ED7715F313}"/>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E3E7EC3F-C47B-DA46-5DAE-A03CA2CA15ED}"/>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925DE11F-66D6-B633-D91A-F04C9AC96919}"/>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A70560DD-AEC7-F43A-9BF9-462FF9B51EB1}"/>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a:extLst>
              <a:ext uri="{FF2B5EF4-FFF2-40B4-BE49-F238E27FC236}">
                <a16:creationId xmlns:a16="http://schemas.microsoft.com/office/drawing/2014/main" id="{B5E18ACB-CA9E-108D-B2AB-D097C3D7BA71}"/>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D25DF5E6-3F4D-EDDA-EC28-AAF7582E4B22}"/>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DA9471CA-FB5E-9F99-04BC-BE5618A85A8D}"/>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8B30F576-F4A7-BE73-8938-D7D761CAD7B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 name="Rectangle: Rounded Corners 1">
            <a:extLst>
              <a:ext uri="{FF2B5EF4-FFF2-40B4-BE49-F238E27FC236}">
                <a16:creationId xmlns:a16="http://schemas.microsoft.com/office/drawing/2014/main" id="{9BD235E7-9B82-9302-C1AF-D486ED017F65}"/>
              </a:ext>
            </a:extLst>
          </p:cNvPr>
          <p:cNvSpPr/>
          <p:nvPr/>
        </p:nvSpPr>
        <p:spPr>
          <a:xfrm>
            <a:off x="349450" y="206457"/>
            <a:ext cx="11571232" cy="1052361"/>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solidFill>
                  <a:srgbClr val="FFFFFF"/>
                </a:solidFill>
                <a:latin typeface="Arial Rounded MT Bold"/>
                <a:ea typeface="Calibri"/>
                <a:cs typeface="Arial"/>
              </a:rPr>
              <a:t>LA wide Service children workshop (main event) </a:t>
            </a:r>
            <a:endParaRPr lang="en-GB" sz="3200" dirty="0">
              <a:solidFill>
                <a:srgbClr val="000000"/>
              </a:solidFill>
              <a:latin typeface="Arial Rounded MT Bold"/>
              <a:ea typeface="Calibri"/>
              <a:cs typeface="Arial"/>
            </a:endParaRPr>
          </a:p>
        </p:txBody>
      </p:sp>
      <p:sp>
        <p:nvSpPr>
          <p:cNvPr id="4" name="Rectangle: Rounded Corners 3">
            <a:extLst>
              <a:ext uri="{FF2B5EF4-FFF2-40B4-BE49-F238E27FC236}">
                <a16:creationId xmlns:a16="http://schemas.microsoft.com/office/drawing/2014/main" id="{28D07E14-F672-F863-00BD-CD26FABE8779}"/>
              </a:ext>
            </a:extLst>
          </p:cNvPr>
          <p:cNvSpPr/>
          <p:nvPr/>
        </p:nvSpPr>
        <p:spPr>
          <a:xfrm>
            <a:off x="348364" y="1447374"/>
            <a:ext cx="2876806" cy="520267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b="1" dirty="0">
                <a:solidFill>
                  <a:schemeClr val="tx1"/>
                </a:solidFill>
                <a:latin typeface="Arial"/>
                <a:cs typeface="Arial"/>
              </a:rPr>
              <a:t>How will you be supported?</a:t>
            </a:r>
            <a:endParaRPr lang="en-US"/>
          </a:p>
          <a:p>
            <a:endParaRPr lang="en-GB" sz="1400" dirty="0">
              <a:solidFill>
                <a:schemeClr val="tx1"/>
              </a:solidFill>
              <a:latin typeface="Arial"/>
              <a:cs typeface="Arial"/>
            </a:endParaRPr>
          </a:p>
          <a:p>
            <a:r>
              <a:rPr lang="en-GB" sz="1400" dirty="0">
                <a:solidFill>
                  <a:schemeClr val="tx1"/>
                </a:solidFill>
                <a:latin typeface="Arial"/>
                <a:cs typeface="Arial"/>
              </a:rPr>
              <a:t>SSCE Cymru will provide a checklist and all template resources required for the workshop/s as well as the production of the final Service Pupil Promise. </a:t>
            </a:r>
            <a:endParaRPr lang="en-GB">
              <a:solidFill>
                <a:schemeClr val="tx1"/>
              </a:solidFill>
            </a:endParaRPr>
          </a:p>
          <a:p>
            <a:endParaRPr lang="en-GB" sz="1400" dirty="0">
              <a:solidFill>
                <a:schemeClr val="tx1"/>
              </a:solidFill>
              <a:latin typeface="Arial"/>
              <a:cs typeface="Arial"/>
            </a:endParaRPr>
          </a:p>
          <a:p>
            <a:pPr>
              <a:buFont typeface="Arial"/>
            </a:pPr>
            <a:r>
              <a:rPr lang="en-GB" sz="1400" dirty="0">
                <a:solidFill>
                  <a:schemeClr val="tx1"/>
                </a:solidFill>
                <a:latin typeface="Arial"/>
                <a:cs typeface="Arial"/>
              </a:rPr>
              <a:t>You will be supported by the SSCE Cymru team in the planning, delivery and write up of your LA Service Pupil Promise. </a:t>
            </a:r>
            <a:endParaRPr lang="en-GB">
              <a:solidFill>
                <a:schemeClr val="tx1"/>
              </a:solidFill>
            </a:endParaRPr>
          </a:p>
          <a:p>
            <a:endParaRPr lang="en-GB" sz="1400" dirty="0">
              <a:solidFill>
                <a:schemeClr val="tx1"/>
              </a:solidFill>
              <a:latin typeface="Arial"/>
              <a:cs typeface="Arial"/>
            </a:endParaRPr>
          </a:p>
          <a:p>
            <a:pPr>
              <a:buFont typeface="Arial"/>
            </a:pPr>
            <a:r>
              <a:rPr lang="en-GB" sz="1400" dirty="0">
                <a:solidFill>
                  <a:schemeClr val="tx1"/>
                </a:solidFill>
                <a:latin typeface="Arial"/>
                <a:cs typeface="Arial"/>
              </a:rPr>
              <a:t>SSCE Cymru will support with funding. This could be used to cover the costs of a venue, food, resources, staff/staff cover, transport etc. </a:t>
            </a:r>
            <a:endParaRPr lang="en-GB" dirty="0">
              <a:solidFill>
                <a:schemeClr val="tx1"/>
              </a:solidFill>
            </a:endParaRPr>
          </a:p>
        </p:txBody>
      </p:sp>
      <p:sp>
        <p:nvSpPr>
          <p:cNvPr id="3" name="Rectangle: Rounded Corners 2">
            <a:extLst>
              <a:ext uri="{FF2B5EF4-FFF2-40B4-BE49-F238E27FC236}">
                <a16:creationId xmlns:a16="http://schemas.microsoft.com/office/drawing/2014/main" id="{4DE71E09-3745-0A0F-CF29-0CADC991C908}"/>
              </a:ext>
            </a:extLst>
          </p:cNvPr>
          <p:cNvSpPr/>
          <p:nvPr/>
        </p:nvSpPr>
        <p:spPr>
          <a:xfrm>
            <a:off x="3458148" y="1447374"/>
            <a:ext cx="8385859" cy="520267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en-GB" sz="1600" b="1" dirty="0">
                <a:solidFill>
                  <a:schemeClr val="tx1"/>
                </a:solidFill>
                <a:latin typeface="Arial"/>
                <a:cs typeface="Arial"/>
              </a:rPr>
              <a:t>Who, where, when? </a:t>
            </a:r>
            <a:endParaRPr lang="en-US" dirty="0">
              <a:solidFill>
                <a:schemeClr val="tx1"/>
              </a:solidFill>
            </a:endParaRPr>
          </a:p>
          <a:p>
            <a:endParaRPr lang="en-GB" sz="1400" dirty="0">
              <a:solidFill>
                <a:schemeClr val="tx1"/>
              </a:solidFill>
              <a:latin typeface="Arial"/>
              <a:cs typeface="Arial"/>
            </a:endParaRPr>
          </a:p>
          <a:p>
            <a:r>
              <a:rPr lang="en-GB" sz="1400" dirty="0">
                <a:solidFill>
                  <a:schemeClr val="tx1"/>
                </a:solidFill>
                <a:latin typeface="Arial"/>
                <a:cs typeface="Arial"/>
              </a:rPr>
              <a:t>The Service Pupil Promise workshop/s have been created with KS2 and 3 children in mind although KS4 could certainly be involved (in the activities themselves or to support with facilitating). We recommend at least 25 Service children are involved so a range of experiences can be gathered but the number could be far greater. Our pilot event included 60 SC. </a:t>
            </a:r>
          </a:p>
          <a:p>
            <a:endParaRPr lang="en-GB" sz="1400" dirty="0">
              <a:solidFill>
                <a:schemeClr val="tx1"/>
              </a:solidFill>
              <a:latin typeface="Arial"/>
              <a:cs typeface="Arial"/>
            </a:endParaRPr>
          </a:p>
          <a:p>
            <a:r>
              <a:rPr lang="en-GB" sz="1400" dirty="0">
                <a:solidFill>
                  <a:schemeClr val="tx1"/>
                </a:solidFill>
                <a:latin typeface="Arial"/>
                <a:cs typeface="Arial"/>
              </a:rPr>
              <a:t>Other than that, consider what will work best for you as a LA. </a:t>
            </a:r>
          </a:p>
          <a:p>
            <a:endParaRPr lang="en-GB" sz="1400" dirty="0">
              <a:solidFill>
                <a:schemeClr val="tx1"/>
              </a:solidFill>
              <a:latin typeface="Arial"/>
              <a:cs typeface="Arial"/>
            </a:endParaRPr>
          </a:p>
          <a:p>
            <a:r>
              <a:rPr lang="en-GB" sz="1400" b="1" dirty="0">
                <a:solidFill>
                  <a:schemeClr val="tx1"/>
                </a:solidFill>
                <a:latin typeface="Arial"/>
                <a:cs typeface="Arial"/>
              </a:rPr>
              <a:t>Who - </a:t>
            </a:r>
            <a:r>
              <a:rPr lang="en-GB" sz="1400" dirty="0">
                <a:solidFill>
                  <a:schemeClr val="tx1"/>
                </a:solidFill>
                <a:latin typeface="Arial"/>
                <a:cs typeface="Arial"/>
              </a:rPr>
              <a:t>You may wish to include a small number of SC as representatives from as many schools across your LA as you can. You equally may wish to invite and include every SC and run a much larger event. </a:t>
            </a:r>
          </a:p>
          <a:p>
            <a:endParaRPr lang="en-GB" sz="1400" dirty="0">
              <a:solidFill>
                <a:schemeClr val="tx1"/>
              </a:solidFill>
              <a:latin typeface="Arial"/>
              <a:cs typeface="Arial"/>
            </a:endParaRPr>
          </a:p>
          <a:p>
            <a:r>
              <a:rPr lang="en-GB" sz="1400" b="1" dirty="0">
                <a:solidFill>
                  <a:schemeClr val="tx1"/>
                </a:solidFill>
                <a:latin typeface="Arial"/>
                <a:cs typeface="Arial"/>
              </a:rPr>
              <a:t>What –</a:t>
            </a:r>
            <a:r>
              <a:rPr lang="en-GB" sz="1400" dirty="0">
                <a:solidFill>
                  <a:schemeClr val="tx1"/>
                </a:solidFill>
                <a:latin typeface="Arial"/>
                <a:cs typeface="Arial"/>
              </a:rPr>
              <a:t> templates of resources are provided from which you can choose activities. Depending on your choices you may need to print and order additional physical resources. You may wish to provide food e.g. a pizza van. You could consider using funding to buy a small gift for your SC. </a:t>
            </a:r>
          </a:p>
          <a:p>
            <a:endParaRPr lang="en-GB" sz="1400" b="1" dirty="0">
              <a:solidFill>
                <a:schemeClr val="tx1"/>
              </a:solidFill>
              <a:latin typeface="Arial"/>
              <a:cs typeface="Arial"/>
            </a:endParaRPr>
          </a:p>
          <a:p>
            <a:r>
              <a:rPr lang="en-GB" sz="1400" b="1" dirty="0">
                <a:solidFill>
                  <a:schemeClr val="tx1"/>
                </a:solidFill>
                <a:latin typeface="Arial"/>
                <a:cs typeface="Arial"/>
              </a:rPr>
              <a:t>Where –</a:t>
            </a:r>
            <a:r>
              <a:rPr lang="en-GB" sz="1400" dirty="0">
                <a:solidFill>
                  <a:schemeClr val="tx1"/>
                </a:solidFill>
                <a:latin typeface="Arial"/>
                <a:cs typeface="Arial"/>
              </a:rPr>
              <a:t> Depending on numbers and logistics you could consider using a school hall, youth centre, local Armed Service building e.g. cadets, or even a fancy hotel. </a:t>
            </a:r>
          </a:p>
          <a:p>
            <a:endParaRPr lang="en-GB" sz="1400" b="1" dirty="0">
              <a:solidFill>
                <a:schemeClr val="tx1"/>
              </a:solidFill>
              <a:latin typeface="Arial"/>
              <a:cs typeface="Arial"/>
            </a:endParaRPr>
          </a:p>
          <a:p>
            <a:r>
              <a:rPr lang="en-GB" sz="1400" b="1" dirty="0">
                <a:solidFill>
                  <a:schemeClr val="tx1"/>
                </a:solidFill>
                <a:latin typeface="Arial"/>
                <a:cs typeface="Arial"/>
              </a:rPr>
              <a:t>When –</a:t>
            </a:r>
            <a:r>
              <a:rPr lang="en-GB" sz="1400" dirty="0">
                <a:solidFill>
                  <a:schemeClr val="tx1"/>
                </a:solidFill>
                <a:latin typeface="Arial"/>
                <a:cs typeface="Arial"/>
              </a:rPr>
              <a:t> our initial funding will cover events taking place before April 2026. </a:t>
            </a:r>
          </a:p>
        </p:txBody>
      </p:sp>
    </p:spTree>
    <p:extLst>
      <p:ext uri="{BB962C8B-B14F-4D97-AF65-F5344CB8AC3E}">
        <p14:creationId xmlns:p14="http://schemas.microsoft.com/office/powerpoint/2010/main" val="48861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BD3DA-4593-07EB-35DD-D188EA9F1646}"/>
            </a:ext>
          </a:extLst>
        </p:cNvPr>
        <p:cNvGrpSpPr/>
        <p:nvPr/>
      </p:nvGrpSpPr>
      <p:grpSpPr>
        <a:xfrm>
          <a:off x="0" y="0"/>
          <a:ext cx="0" cy="0"/>
          <a:chOff x="0" y="0"/>
          <a:chExt cx="0" cy="0"/>
        </a:xfrm>
      </p:grpSpPr>
      <p:sp>
        <p:nvSpPr>
          <p:cNvPr id="27" name="Oval 26">
            <a:extLst>
              <a:ext uri="{FF2B5EF4-FFF2-40B4-BE49-F238E27FC236}">
                <a16:creationId xmlns:a16="http://schemas.microsoft.com/office/drawing/2014/main" id="{96A92F49-D138-9C7A-9044-503E559BD725}"/>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solidFill>
                <a:srgbClr val="000000"/>
              </a:solidFill>
              <a:latin typeface="Arial"/>
              <a:cs typeface="Arial"/>
            </a:endParaRPr>
          </a:p>
        </p:txBody>
      </p:sp>
      <p:sp>
        <p:nvSpPr>
          <p:cNvPr id="29" name="Oval 28">
            <a:extLst>
              <a:ext uri="{FF2B5EF4-FFF2-40B4-BE49-F238E27FC236}">
                <a16:creationId xmlns:a16="http://schemas.microsoft.com/office/drawing/2014/main" id="{A4BCDCA0-C05C-6277-8BFC-B733E1AAFA1D}"/>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solidFill>
                <a:srgbClr val="000000"/>
              </a:solidFill>
              <a:latin typeface="Arial"/>
              <a:cs typeface="Arial"/>
            </a:endParaRPr>
          </a:p>
        </p:txBody>
      </p:sp>
      <p:sp>
        <p:nvSpPr>
          <p:cNvPr id="28" name="Oval 27">
            <a:extLst>
              <a:ext uri="{FF2B5EF4-FFF2-40B4-BE49-F238E27FC236}">
                <a16:creationId xmlns:a16="http://schemas.microsoft.com/office/drawing/2014/main" id="{032B852C-7234-CC20-1933-8E5F963CC311}"/>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solidFill>
                <a:srgbClr val="000000"/>
              </a:solidFill>
              <a:latin typeface="Arial"/>
              <a:cs typeface="Arial"/>
            </a:endParaRPr>
          </a:p>
        </p:txBody>
      </p:sp>
      <p:sp>
        <p:nvSpPr>
          <p:cNvPr id="19" name="Oval 18">
            <a:extLst>
              <a:ext uri="{FF2B5EF4-FFF2-40B4-BE49-F238E27FC236}">
                <a16:creationId xmlns:a16="http://schemas.microsoft.com/office/drawing/2014/main" id="{551B831B-CA8C-7B36-8097-C1F93BA7F5DC}"/>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1400">
              <a:solidFill>
                <a:srgbClr val="000000"/>
              </a:solidFill>
              <a:latin typeface="Arial"/>
              <a:cs typeface="Arial"/>
            </a:endParaRPr>
          </a:p>
        </p:txBody>
      </p:sp>
      <p:sp>
        <p:nvSpPr>
          <p:cNvPr id="25" name="Oval 24">
            <a:extLst>
              <a:ext uri="{FF2B5EF4-FFF2-40B4-BE49-F238E27FC236}">
                <a16:creationId xmlns:a16="http://schemas.microsoft.com/office/drawing/2014/main" id="{A5AA2DD6-5CB0-71FC-4713-A3A07FEA1EB5}"/>
              </a:ext>
            </a:extLst>
          </p:cNvPr>
          <p:cNvSpPr/>
          <p:nvPr/>
        </p:nvSpPr>
        <p:spPr>
          <a:xfrm>
            <a:off x="3217010" y="37762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6" name="Oval 25">
            <a:extLst>
              <a:ext uri="{FF2B5EF4-FFF2-40B4-BE49-F238E27FC236}">
                <a16:creationId xmlns:a16="http://schemas.microsoft.com/office/drawing/2014/main" id="{A2E4B63C-CE85-E520-348F-8A071D30ECF2}"/>
              </a:ext>
            </a:extLst>
          </p:cNvPr>
          <p:cNvSpPr/>
          <p:nvPr/>
        </p:nvSpPr>
        <p:spPr>
          <a:xfrm>
            <a:off x="2366579" y="337374"/>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0" name="Oval 29">
            <a:extLst>
              <a:ext uri="{FF2B5EF4-FFF2-40B4-BE49-F238E27FC236}">
                <a16:creationId xmlns:a16="http://schemas.microsoft.com/office/drawing/2014/main" id="{A23F1D3A-4F52-BD01-014E-D921DEA34143}"/>
              </a:ext>
            </a:extLst>
          </p:cNvPr>
          <p:cNvSpPr/>
          <p:nvPr/>
        </p:nvSpPr>
        <p:spPr>
          <a:xfrm>
            <a:off x="4157462" y="209054"/>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1" name="Oval 30">
            <a:extLst>
              <a:ext uri="{FF2B5EF4-FFF2-40B4-BE49-F238E27FC236}">
                <a16:creationId xmlns:a16="http://schemas.microsoft.com/office/drawing/2014/main" id="{8F52CF2A-1DFE-4F5F-7B97-AA3BE8A84654}"/>
              </a:ext>
            </a:extLst>
          </p:cNvPr>
          <p:cNvSpPr/>
          <p:nvPr/>
        </p:nvSpPr>
        <p:spPr>
          <a:xfrm>
            <a:off x="5105771" y="371822"/>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8" name="Rectangle: Rounded Corners 107">
            <a:extLst>
              <a:ext uri="{FF2B5EF4-FFF2-40B4-BE49-F238E27FC236}">
                <a16:creationId xmlns:a16="http://schemas.microsoft.com/office/drawing/2014/main" id="{46BC3CC4-A6C3-6FE2-B9B8-BDCDB411EAD0}"/>
              </a:ext>
            </a:extLst>
          </p:cNvPr>
          <p:cNvSpPr/>
          <p:nvPr/>
        </p:nvSpPr>
        <p:spPr>
          <a:xfrm>
            <a:off x="188862" y="206456"/>
            <a:ext cx="11713460" cy="951373"/>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3200" dirty="0">
                <a:solidFill>
                  <a:srgbClr val="FFFFFF"/>
                </a:solidFill>
                <a:latin typeface="Arial Rounded MT Bold"/>
                <a:ea typeface="Calibri"/>
                <a:cs typeface="Arial"/>
              </a:rPr>
              <a:t>Service Pupil Promise – Initial Planning </a:t>
            </a:r>
            <a:endParaRPr lang="en-GB" sz="3200" dirty="0"/>
          </a:p>
        </p:txBody>
      </p:sp>
      <p:sp>
        <p:nvSpPr>
          <p:cNvPr id="2" name="Rectangle: Rounded Corners 1">
            <a:extLst>
              <a:ext uri="{FF2B5EF4-FFF2-40B4-BE49-F238E27FC236}">
                <a16:creationId xmlns:a16="http://schemas.microsoft.com/office/drawing/2014/main" id="{67A3099B-1969-97FC-86A7-9545E475CB28}"/>
              </a:ext>
            </a:extLst>
          </p:cNvPr>
          <p:cNvSpPr/>
          <p:nvPr/>
        </p:nvSpPr>
        <p:spPr>
          <a:xfrm>
            <a:off x="299582" y="3580268"/>
            <a:ext cx="5473706" cy="2317635"/>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r>
              <a:rPr lang="en-GB" sz="1400" dirty="0">
                <a:solidFill>
                  <a:srgbClr val="000000"/>
                </a:solidFill>
                <a:latin typeface="Arial"/>
                <a:ea typeface="Tahoma"/>
                <a:cs typeface="Arial"/>
              </a:rPr>
              <a:t>1.1.1. Familiarise yourself with the key Service Pupil Promise materials </a:t>
            </a:r>
            <a:endParaRPr lang="en-US" sz="1400" dirty="0">
              <a:solidFill>
                <a:srgbClr val="000000"/>
              </a:solidFill>
              <a:latin typeface="Arial"/>
              <a:cs typeface="Arial"/>
            </a:endParaRPr>
          </a:p>
          <a:p>
            <a:pPr algn="just">
              <a:defRPr/>
            </a:pPr>
            <a:endParaRPr lang="en-GB" sz="1400" dirty="0">
              <a:solidFill>
                <a:srgbClr val="000000"/>
              </a:solidFill>
              <a:latin typeface="Arial"/>
              <a:ea typeface="Tahoma"/>
              <a:cs typeface="Arial"/>
            </a:endParaRPr>
          </a:p>
          <a:p>
            <a:pPr algn="just">
              <a:defRPr/>
            </a:pPr>
            <a:r>
              <a:rPr lang="en-GB" sz="1400" u="sng" dirty="0">
                <a:solidFill>
                  <a:srgbClr val="FF0000"/>
                </a:solidFill>
                <a:latin typeface="Arial"/>
                <a:ea typeface="Tahoma"/>
                <a:cs typeface="Arial"/>
                <a:hlinkClick r:id="rId3">
                  <a:extLst>
                    <a:ext uri="{A12FA001-AC4F-418D-AE19-62706E023703}">
                      <ahyp:hlinkClr xmlns:ahyp="http://schemas.microsoft.com/office/drawing/2018/hyperlinkcolor" val="tx"/>
                    </a:ext>
                  </a:extLst>
                </a:hlinkClick>
              </a:rPr>
              <a:t>SSCE Cymru Service Pupil Promise Event Plan</a:t>
            </a:r>
            <a:r>
              <a:rPr lang="en-GB" sz="1400" dirty="0">
                <a:solidFill>
                  <a:srgbClr val="FF0000"/>
                </a:solidFill>
                <a:latin typeface="Arial"/>
                <a:ea typeface="Tahoma"/>
                <a:cs typeface="Arial"/>
              </a:rPr>
              <a:t> </a:t>
            </a:r>
          </a:p>
          <a:p>
            <a:pPr algn="just">
              <a:defRPr/>
            </a:pPr>
            <a:r>
              <a:rPr lang="en-GB" sz="1400" u="sng" dirty="0">
                <a:solidFill>
                  <a:srgbClr val="FF0000"/>
                </a:solidFill>
                <a:latin typeface="Arial"/>
                <a:ea typeface="Tahoma"/>
                <a:cs typeface="Arial"/>
                <a:hlinkClick r:id="rId4">
                  <a:extLst>
                    <a:ext uri="{A12FA001-AC4F-418D-AE19-62706E023703}">
                      <ahyp:hlinkClr xmlns:ahyp="http://schemas.microsoft.com/office/drawing/2018/hyperlinkcolor" val="tx"/>
                    </a:ext>
                  </a:extLst>
                </a:hlinkClick>
              </a:rPr>
              <a:t>SSCE Cymru Service Pupil Promise Event PPT</a:t>
            </a:r>
            <a:r>
              <a:rPr lang="en-GB" sz="1400" dirty="0">
                <a:solidFill>
                  <a:srgbClr val="FF0000"/>
                </a:solidFill>
                <a:latin typeface="Arial"/>
                <a:ea typeface="Tahoma"/>
                <a:cs typeface="Arial"/>
              </a:rPr>
              <a:t> </a:t>
            </a:r>
          </a:p>
          <a:p>
            <a:pPr>
              <a:defRPr/>
            </a:pPr>
            <a:r>
              <a:rPr lang="en-GB" sz="1400" u="sng" dirty="0">
                <a:solidFill>
                  <a:srgbClr val="FF0000"/>
                </a:solidFill>
                <a:latin typeface="Arial"/>
                <a:ea typeface="Tahoma"/>
                <a:cs typeface="Arial"/>
                <a:hlinkClick r:id="rId5">
                  <a:extLst>
                    <a:ext uri="{A12FA001-AC4F-418D-AE19-62706E023703}">
                      <ahyp:hlinkClr xmlns:ahyp="http://schemas.microsoft.com/office/drawing/2018/hyperlinkcolor" val="tx"/>
                    </a:ext>
                  </a:extLst>
                </a:hlinkClick>
              </a:rPr>
              <a:t>SSCE Cymru Service Pupil Promise Pre-event activity – </a:t>
            </a:r>
            <a:r>
              <a:rPr lang="en-US" sz="1400" u="sng" dirty="0">
                <a:solidFill>
                  <a:srgbClr val="FF0000"/>
                </a:solidFill>
                <a:latin typeface="Arial"/>
                <a:ea typeface="Tahoma"/>
                <a:cs typeface="Arial"/>
                <a:hlinkClick r:id="rId5">
                  <a:extLst>
                    <a:ext uri="{A12FA001-AC4F-418D-AE19-62706E023703}">
                      <ahyp:hlinkClr xmlns:ahyp="http://schemas.microsoft.com/office/drawing/2018/hyperlinkcolor" val="tx"/>
                    </a:ext>
                  </a:extLst>
                </a:hlinkClick>
              </a:rPr>
              <a:t> </a:t>
            </a:r>
            <a:r>
              <a:rPr lang="en-GB" sz="1400" u="sng" dirty="0">
                <a:solidFill>
                  <a:srgbClr val="FF0000"/>
                </a:solidFill>
                <a:latin typeface="Arial"/>
                <a:ea typeface="Tahoma"/>
                <a:cs typeface="Arial"/>
                <a:hlinkClick r:id="rId5">
                  <a:extLst>
                    <a:ext uri="{A12FA001-AC4F-418D-AE19-62706E023703}">
                      <ahyp:hlinkClr xmlns:ahyp="http://schemas.microsoft.com/office/drawing/2018/hyperlinkcolor" val="tx"/>
                    </a:ext>
                  </a:extLst>
                </a:hlinkClick>
              </a:rPr>
              <a:t>A structured discussion with a group of Service children</a:t>
            </a:r>
            <a:endParaRPr lang="en-GB" sz="1400" dirty="0">
              <a:solidFill>
                <a:srgbClr val="FF0000"/>
              </a:solidFill>
              <a:latin typeface="Arial"/>
              <a:ea typeface="Tahoma"/>
              <a:cs typeface="Arial"/>
            </a:endParaRPr>
          </a:p>
          <a:p>
            <a:pPr>
              <a:defRPr/>
            </a:pPr>
            <a:r>
              <a:rPr lang="en-GB" sz="1400" u="sng" dirty="0">
                <a:solidFill>
                  <a:srgbClr val="FF0000"/>
                </a:solidFill>
                <a:latin typeface="Arial"/>
                <a:ea typeface="Tahoma"/>
                <a:cs typeface="Arial"/>
                <a:hlinkClick r:id="rId6">
                  <a:extLst>
                    <a:ext uri="{A12FA001-AC4F-418D-AE19-62706E023703}">
                      <ahyp:hlinkClr xmlns:ahyp="http://schemas.microsoft.com/office/drawing/2018/hyperlinkcolor" val="tx"/>
                    </a:ext>
                  </a:extLst>
                </a:hlinkClick>
              </a:rPr>
              <a:t>SSCE Cymru Service Pupil Promise Pre-event activity PPT</a:t>
            </a:r>
            <a:endParaRPr lang="en-GB" sz="1400" dirty="0">
              <a:solidFill>
                <a:srgbClr val="FF0000"/>
              </a:solidFill>
              <a:latin typeface="Arial"/>
              <a:ea typeface="Tahoma"/>
              <a:cs typeface="Arial"/>
            </a:endParaRPr>
          </a:p>
          <a:p>
            <a:pPr algn="just">
              <a:defRPr/>
            </a:pPr>
            <a:r>
              <a:rPr lang="en-GB" sz="1400" u="sng" dirty="0">
                <a:solidFill>
                  <a:srgbClr val="FF0000"/>
                </a:solidFill>
                <a:latin typeface="Arial"/>
                <a:ea typeface="Tahoma"/>
                <a:cs typeface="Arial"/>
                <a:hlinkClick r:id="rId7">
                  <a:extLst>
                    <a:ext uri="{A12FA001-AC4F-418D-AE19-62706E023703}">
                      <ahyp:hlinkClr xmlns:ahyp="http://schemas.microsoft.com/office/drawing/2018/hyperlinkcolor" val="tx"/>
                    </a:ext>
                  </a:extLst>
                </a:hlinkClick>
              </a:rPr>
              <a:t>SPP Email for schools</a:t>
            </a:r>
            <a:endParaRPr lang="en-GB" sz="1400">
              <a:solidFill>
                <a:srgbClr val="FF0000"/>
              </a:solidFill>
              <a:latin typeface="Arial"/>
              <a:ea typeface="Tahoma"/>
              <a:cs typeface="Arial"/>
            </a:endParaRPr>
          </a:p>
          <a:p>
            <a:pPr marL="342900" indent="-342900">
              <a:buAutoNum type="arabicPeriod"/>
              <a:defRPr/>
            </a:pPr>
            <a:endParaRPr lang="en-GB" sz="1400" dirty="0">
              <a:solidFill>
                <a:srgbClr val="000000"/>
              </a:solidFill>
              <a:latin typeface="Arial"/>
              <a:ea typeface="Tahoma"/>
              <a:cs typeface="Arial"/>
            </a:endParaRPr>
          </a:p>
          <a:p>
            <a:pPr>
              <a:defRPr/>
            </a:pPr>
            <a:endParaRPr lang="en-GB" sz="1400">
              <a:solidFill>
                <a:srgbClr val="000000"/>
              </a:solidFill>
              <a:latin typeface="Arial"/>
              <a:ea typeface="Tahoma"/>
              <a:cs typeface="Arial"/>
            </a:endParaRPr>
          </a:p>
          <a:p>
            <a:pPr>
              <a:defRPr/>
            </a:pPr>
            <a:endParaRPr lang="en-GB" sz="1400">
              <a:solidFill>
                <a:srgbClr val="000000"/>
              </a:solidFill>
              <a:latin typeface="Arial"/>
              <a:ea typeface="Tahoma"/>
              <a:cs typeface="Arial"/>
            </a:endParaRPr>
          </a:p>
          <a:p>
            <a:pPr>
              <a:defRPr/>
            </a:pPr>
            <a:endParaRPr lang="en-GB" sz="1400">
              <a:solidFill>
                <a:srgbClr val="000000"/>
              </a:solidFill>
              <a:latin typeface="Arial"/>
              <a:ea typeface="Tahoma"/>
              <a:cs typeface="Arial"/>
            </a:endParaRPr>
          </a:p>
          <a:p>
            <a:pPr>
              <a:defRPr/>
            </a:pPr>
            <a:endParaRPr lang="en-GB" sz="1400">
              <a:solidFill>
                <a:srgbClr val="000000"/>
              </a:solidFill>
              <a:latin typeface="Arial"/>
              <a:ea typeface="Tahoma"/>
              <a:cs typeface="Arial"/>
            </a:endParaRPr>
          </a:p>
        </p:txBody>
      </p:sp>
      <p:sp>
        <p:nvSpPr>
          <p:cNvPr id="4" name="Rectangle: Rounded Corners 3">
            <a:extLst>
              <a:ext uri="{FF2B5EF4-FFF2-40B4-BE49-F238E27FC236}">
                <a16:creationId xmlns:a16="http://schemas.microsoft.com/office/drawing/2014/main" id="{4BE6978A-4841-2F04-9432-9BBA7DACE770}"/>
              </a:ext>
            </a:extLst>
          </p:cNvPr>
          <p:cNvSpPr/>
          <p:nvPr/>
        </p:nvSpPr>
        <p:spPr>
          <a:xfrm>
            <a:off x="6245338" y="2654909"/>
            <a:ext cx="5492066" cy="402799"/>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400" dirty="0">
                <a:solidFill>
                  <a:srgbClr val="000000"/>
                </a:solidFill>
                <a:latin typeface="Arial"/>
                <a:ea typeface="Tahoma"/>
                <a:cs typeface="Arial"/>
              </a:rPr>
              <a:t>1.1.4. Decide whether to run pre-events in schools.</a:t>
            </a:r>
          </a:p>
          <a:p>
            <a:pPr>
              <a:defRPr/>
            </a:pPr>
            <a:endParaRPr lang="en-GB" sz="1400">
              <a:solidFill>
                <a:srgbClr val="000000"/>
              </a:solidFill>
              <a:latin typeface="Arial"/>
              <a:ea typeface="Tahoma"/>
              <a:cs typeface="Arial"/>
            </a:endParaRPr>
          </a:p>
          <a:p>
            <a:pPr>
              <a:defRPr/>
            </a:pPr>
            <a:endParaRPr lang="en-GB" sz="1400">
              <a:solidFill>
                <a:srgbClr val="000000"/>
              </a:solidFill>
              <a:latin typeface="Arial"/>
              <a:ea typeface="Tahoma"/>
              <a:cs typeface="Arial"/>
            </a:endParaRPr>
          </a:p>
          <a:p>
            <a:pPr>
              <a:defRPr/>
            </a:pPr>
            <a:endParaRPr lang="en-GB" sz="1400">
              <a:solidFill>
                <a:srgbClr val="000000"/>
              </a:solidFill>
              <a:latin typeface="Arial"/>
              <a:ea typeface="Tahoma"/>
              <a:cs typeface="Arial"/>
            </a:endParaRPr>
          </a:p>
          <a:p>
            <a:pPr>
              <a:defRPr/>
            </a:pPr>
            <a:endParaRPr lang="en-GB" sz="1400">
              <a:solidFill>
                <a:srgbClr val="000000"/>
              </a:solidFill>
              <a:latin typeface="Arial"/>
              <a:ea typeface="Tahoma"/>
              <a:cs typeface="Arial"/>
            </a:endParaRPr>
          </a:p>
        </p:txBody>
      </p:sp>
      <p:sp>
        <p:nvSpPr>
          <p:cNvPr id="8" name="Rectangle: Rounded Corners 7">
            <a:extLst>
              <a:ext uri="{FF2B5EF4-FFF2-40B4-BE49-F238E27FC236}">
                <a16:creationId xmlns:a16="http://schemas.microsoft.com/office/drawing/2014/main" id="{5F9B34A8-3777-BB50-10D3-A43B7C04BB6C}"/>
              </a:ext>
            </a:extLst>
          </p:cNvPr>
          <p:cNvSpPr/>
          <p:nvPr/>
        </p:nvSpPr>
        <p:spPr>
          <a:xfrm>
            <a:off x="309964" y="6040388"/>
            <a:ext cx="5476865" cy="649258"/>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0">
              <a:lnSpc>
                <a:spcPts val="1575"/>
              </a:lnSpc>
            </a:pPr>
            <a:r>
              <a:rPr lang="en-GB" sz="1400" dirty="0">
                <a:solidFill>
                  <a:srgbClr val="000000"/>
                </a:solidFill>
                <a:latin typeface="Arial"/>
              </a:rPr>
              <a:t>1.1.2.</a:t>
            </a:r>
            <a:r>
              <a:rPr lang="en-GB" sz="1400" baseline="0" dirty="0">
                <a:solidFill>
                  <a:srgbClr val="000000"/>
                </a:solidFill>
                <a:latin typeface="Arial"/>
              </a:rPr>
              <a:t> Identify number of Service children (SC) within the LA and number of schools with Service children.</a:t>
            </a:r>
            <a:endParaRPr lang="en-US" sz="1400" dirty="0">
              <a:solidFill>
                <a:srgbClr val="000000"/>
              </a:solidFill>
              <a:latin typeface="Arial"/>
              <a:ea typeface="Tahoma"/>
              <a:cs typeface="Segoe UI"/>
            </a:endParaRPr>
          </a:p>
        </p:txBody>
      </p:sp>
      <p:sp>
        <p:nvSpPr>
          <p:cNvPr id="11" name="Rectangle: Rounded Corners 10">
            <a:extLst>
              <a:ext uri="{FF2B5EF4-FFF2-40B4-BE49-F238E27FC236}">
                <a16:creationId xmlns:a16="http://schemas.microsoft.com/office/drawing/2014/main" id="{58B58143-BA83-0EF9-223F-6232000F12A4}"/>
              </a:ext>
            </a:extLst>
          </p:cNvPr>
          <p:cNvSpPr/>
          <p:nvPr/>
        </p:nvSpPr>
        <p:spPr>
          <a:xfrm>
            <a:off x="6248657" y="1379017"/>
            <a:ext cx="5477036" cy="1192614"/>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rtl="0"/>
            <a:r>
              <a:rPr lang="en-GB" sz="1400" dirty="0">
                <a:solidFill>
                  <a:srgbClr val="000000"/>
                </a:solidFill>
                <a:latin typeface="Arial"/>
                <a:ea typeface="Segoe UI"/>
                <a:cs typeface="Segoe UI"/>
              </a:rPr>
              <a:t>1.1.3</a:t>
            </a:r>
            <a:r>
              <a:rPr lang="en-GB" sz="1400" baseline="0" dirty="0">
                <a:solidFill>
                  <a:srgbClr val="000000"/>
                </a:solidFill>
                <a:latin typeface="Arial"/>
                <a:ea typeface="Segoe UI"/>
                <a:cs typeface="Segoe UI"/>
              </a:rPr>
              <a:t>. Decide on the size of the event considering the data above. </a:t>
            </a:r>
            <a:r>
              <a:rPr lang="en-US" sz="1400" dirty="0">
                <a:solidFill>
                  <a:srgbClr val="000000"/>
                </a:solidFill>
                <a:latin typeface="Arial"/>
                <a:ea typeface="Segoe UI"/>
                <a:cs typeface="Segoe UI"/>
              </a:rPr>
              <a:t>​</a:t>
            </a:r>
            <a:endParaRPr lang="en-US" dirty="0"/>
          </a:p>
          <a:p>
            <a:pPr marL="285750" lvl="0" indent="-285750" algn="just" rtl="0">
              <a:buFont typeface="Arial,Sans-Serif"/>
              <a:buChar char="•"/>
            </a:pPr>
            <a:r>
              <a:rPr lang="en-GB" sz="1400" baseline="0" dirty="0">
                <a:solidFill>
                  <a:srgbClr val="000000"/>
                </a:solidFill>
                <a:latin typeface="Arial"/>
                <a:ea typeface="Arial"/>
                <a:cs typeface="Arial"/>
              </a:rPr>
              <a:t>Number of SC to be involved (recommended minimum 25). </a:t>
            </a:r>
            <a:r>
              <a:rPr lang="en-US" sz="1400" dirty="0">
                <a:solidFill>
                  <a:srgbClr val="000000"/>
                </a:solidFill>
                <a:latin typeface="Arial"/>
                <a:ea typeface="Arial"/>
                <a:cs typeface="Arial"/>
              </a:rPr>
              <a:t>​</a:t>
            </a:r>
          </a:p>
          <a:p>
            <a:pPr marL="285750" lvl="0" indent="-285750" algn="just" rtl="0">
              <a:buFont typeface="Arial,Sans-Serif"/>
              <a:buChar char="•"/>
            </a:pPr>
            <a:r>
              <a:rPr lang="en-GB" sz="1400" baseline="0" dirty="0">
                <a:solidFill>
                  <a:srgbClr val="000000"/>
                </a:solidFill>
                <a:latin typeface="Arial"/>
                <a:ea typeface="Arial"/>
                <a:cs typeface="Arial"/>
              </a:rPr>
              <a:t>Age range (recommended KS2-3)</a:t>
            </a:r>
            <a:r>
              <a:rPr lang="en-US" sz="1400" dirty="0">
                <a:solidFill>
                  <a:srgbClr val="000000"/>
                </a:solidFill>
                <a:latin typeface="Arial"/>
                <a:ea typeface="Arial"/>
                <a:cs typeface="Arial"/>
              </a:rPr>
              <a:t>​</a:t>
            </a:r>
          </a:p>
          <a:p>
            <a:pPr marL="285750" lvl="0" indent="-285750" algn="just" rtl="0">
              <a:buFont typeface="Arial,Sans-Serif"/>
              <a:buChar char="•"/>
            </a:pPr>
            <a:r>
              <a:rPr lang="en-GB" sz="1400" baseline="0" dirty="0">
                <a:solidFill>
                  <a:srgbClr val="000000"/>
                </a:solidFill>
                <a:latin typeface="Arial"/>
                <a:ea typeface="Arial"/>
                <a:cs typeface="Arial"/>
              </a:rPr>
              <a:t>Number of schools / numbers of SC from each school </a:t>
            </a:r>
            <a:endParaRPr lang="en-GB" sz="1400" dirty="0">
              <a:solidFill>
                <a:srgbClr val="000000"/>
              </a:solidFill>
              <a:latin typeface="Arial"/>
              <a:cs typeface="Arial"/>
            </a:endParaRPr>
          </a:p>
        </p:txBody>
      </p:sp>
      <p:sp>
        <p:nvSpPr>
          <p:cNvPr id="12" name="Rectangle: Rounded Corners 11">
            <a:extLst>
              <a:ext uri="{FF2B5EF4-FFF2-40B4-BE49-F238E27FC236}">
                <a16:creationId xmlns:a16="http://schemas.microsoft.com/office/drawing/2014/main" id="{8A5EF5F7-940D-F435-348E-8538B1555751}"/>
              </a:ext>
            </a:extLst>
          </p:cNvPr>
          <p:cNvSpPr/>
          <p:nvPr/>
        </p:nvSpPr>
        <p:spPr>
          <a:xfrm>
            <a:off x="6253825" y="3138988"/>
            <a:ext cx="5467685" cy="1063846"/>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575"/>
              </a:lnSpc>
            </a:pPr>
            <a:r>
              <a:rPr lang="en-GB" sz="1400" dirty="0">
                <a:solidFill>
                  <a:srgbClr val="000000"/>
                </a:solidFill>
                <a:latin typeface="Arial"/>
              </a:rPr>
              <a:t>1.1.5. </a:t>
            </a:r>
            <a:r>
              <a:rPr lang="en-GB" sz="1400" baseline="0" dirty="0">
                <a:solidFill>
                  <a:srgbClr val="000000"/>
                </a:solidFill>
                <a:latin typeface="Arial"/>
              </a:rPr>
              <a:t>Identify </a:t>
            </a:r>
            <a:r>
              <a:rPr lang="en-GB" sz="1400" dirty="0">
                <a:solidFill>
                  <a:srgbClr val="000000"/>
                </a:solidFill>
                <a:latin typeface="Arial"/>
              </a:rPr>
              <a:t>staff to facilitate </a:t>
            </a:r>
            <a:r>
              <a:rPr lang="en-GB" sz="1400" baseline="0" dirty="0">
                <a:solidFill>
                  <a:srgbClr val="000000"/>
                </a:solidFill>
                <a:latin typeface="Arial"/>
              </a:rPr>
              <a:t>the </a:t>
            </a:r>
            <a:r>
              <a:rPr lang="en-GB" sz="1400" dirty="0">
                <a:solidFill>
                  <a:srgbClr val="000000"/>
                </a:solidFill>
                <a:latin typeface="Arial"/>
              </a:rPr>
              <a:t>event e.g. </a:t>
            </a:r>
            <a:r>
              <a:rPr lang="en-GB" sz="1400" baseline="0" dirty="0">
                <a:solidFill>
                  <a:srgbClr val="000000"/>
                </a:solidFill>
                <a:latin typeface="Arial"/>
              </a:rPr>
              <a:t>LA </a:t>
            </a:r>
            <a:r>
              <a:rPr lang="en-GB" sz="1400" dirty="0">
                <a:solidFill>
                  <a:srgbClr val="000000"/>
                </a:solidFill>
                <a:latin typeface="Arial"/>
              </a:rPr>
              <a:t>(Participation officers, Youth leads, Armed Forces Covenant Liaison Officer (AFLO)), SSCE Cymru, Armed Forces (Welfare Officer, Community Development Officer) (recommended ratio1:8).</a:t>
            </a:r>
            <a:endParaRPr lang="en-GB" sz="1400" dirty="0">
              <a:solidFill>
                <a:srgbClr val="000000"/>
              </a:solidFill>
              <a:latin typeface="Arial"/>
              <a:ea typeface="Tahoma"/>
              <a:cs typeface="Arial"/>
            </a:endParaRPr>
          </a:p>
        </p:txBody>
      </p:sp>
      <p:sp>
        <p:nvSpPr>
          <p:cNvPr id="14" name="Rectangle: Rounded Corners 13">
            <a:extLst>
              <a:ext uri="{FF2B5EF4-FFF2-40B4-BE49-F238E27FC236}">
                <a16:creationId xmlns:a16="http://schemas.microsoft.com/office/drawing/2014/main" id="{24BF394E-7680-34EE-3892-68EBFC7A5D94}"/>
              </a:ext>
            </a:extLst>
          </p:cNvPr>
          <p:cNvSpPr/>
          <p:nvPr/>
        </p:nvSpPr>
        <p:spPr>
          <a:xfrm>
            <a:off x="6255944" y="4266279"/>
            <a:ext cx="5464503" cy="84258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GB" sz="1400" dirty="0">
                <a:solidFill>
                  <a:srgbClr val="000000"/>
                </a:solidFill>
                <a:latin typeface="Arial"/>
                <a:cs typeface="Segoe UI"/>
              </a:rPr>
              <a:t>1.1.6. </a:t>
            </a:r>
            <a:r>
              <a:rPr lang="en-GB" sz="1400" dirty="0">
                <a:solidFill>
                  <a:srgbClr val="000000"/>
                </a:solidFill>
                <a:latin typeface="Arial"/>
                <a:cs typeface="Arial"/>
              </a:rPr>
              <a:t>Decide how school staff might be involved e.g. will they take part in the event alongside the Service children, will they have an opportunity to meet as a network separately?</a:t>
            </a:r>
            <a:endParaRPr lang="en-US"/>
          </a:p>
        </p:txBody>
      </p:sp>
      <p:sp>
        <p:nvSpPr>
          <p:cNvPr id="15" name="Rectangle: Rounded Corners 14">
            <a:extLst>
              <a:ext uri="{FF2B5EF4-FFF2-40B4-BE49-F238E27FC236}">
                <a16:creationId xmlns:a16="http://schemas.microsoft.com/office/drawing/2014/main" id="{48408E9C-D17F-902A-3746-5491BC2B990B}"/>
              </a:ext>
            </a:extLst>
          </p:cNvPr>
          <p:cNvSpPr/>
          <p:nvPr/>
        </p:nvSpPr>
        <p:spPr>
          <a:xfrm>
            <a:off x="6285993" y="5177567"/>
            <a:ext cx="5477057" cy="655924"/>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400" dirty="0">
                <a:solidFill>
                  <a:srgbClr val="000000"/>
                </a:solidFill>
                <a:latin typeface="Arial"/>
                <a:ea typeface="Tahoma"/>
                <a:cs typeface="Arial"/>
              </a:rPr>
              <a:t>1.1.7. Set proposed date. Check </a:t>
            </a:r>
            <a:r>
              <a:rPr lang="en-GB" sz="1400" dirty="0" err="1">
                <a:solidFill>
                  <a:srgbClr val="000000"/>
                </a:solidFill>
                <a:latin typeface="Arial"/>
                <a:ea typeface="Tahoma"/>
                <a:cs typeface="Arial"/>
              </a:rPr>
              <a:t>calendarised</a:t>
            </a:r>
            <a:r>
              <a:rPr lang="en-GB" sz="1400" dirty="0">
                <a:solidFill>
                  <a:srgbClr val="000000"/>
                </a:solidFill>
                <a:latin typeface="Arial"/>
                <a:ea typeface="Tahoma"/>
                <a:cs typeface="Arial"/>
              </a:rPr>
              <a:t> dates within LA e.g. school holiday, INSET, School events.</a:t>
            </a:r>
          </a:p>
          <a:p>
            <a:pPr>
              <a:defRPr/>
            </a:pPr>
            <a:endParaRPr lang="en-GB" sz="1400">
              <a:solidFill>
                <a:srgbClr val="000000"/>
              </a:solidFill>
              <a:latin typeface="Arial"/>
              <a:ea typeface="Tahoma"/>
              <a:cs typeface="Arial"/>
            </a:endParaRPr>
          </a:p>
          <a:p>
            <a:pPr>
              <a:defRPr/>
            </a:pPr>
            <a:endParaRPr lang="en-GB" sz="1400">
              <a:solidFill>
                <a:srgbClr val="000000"/>
              </a:solidFill>
              <a:latin typeface="Arial"/>
              <a:ea typeface="Tahoma"/>
              <a:cs typeface="Arial"/>
            </a:endParaRPr>
          </a:p>
          <a:p>
            <a:pPr>
              <a:defRPr/>
            </a:pPr>
            <a:endParaRPr lang="en-GB" sz="1400">
              <a:solidFill>
                <a:srgbClr val="000000"/>
              </a:solidFill>
              <a:latin typeface="Arial"/>
              <a:ea typeface="Tahoma"/>
              <a:cs typeface="Arial"/>
            </a:endParaRPr>
          </a:p>
          <a:p>
            <a:pPr>
              <a:defRPr/>
            </a:pPr>
            <a:endParaRPr lang="en-GB" sz="1400">
              <a:solidFill>
                <a:srgbClr val="000000"/>
              </a:solidFill>
              <a:latin typeface="Arial"/>
              <a:ea typeface="Tahoma"/>
              <a:cs typeface="Arial"/>
            </a:endParaRPr>
          </a:p>
        </p:txBody>
      </p:sp>
      <p:sp>
        <p:nvSpPr>
          <p:cNvPr id="18" name="Rectangle: Rounded Corners 17">
            <a:extLst>
              <a:ext uri="{FF2B5EF4-FFF2-40B4-BE49-F238E27FC236}">
                <a16:creationId xmlns:a16="http://schemas.microsoft.com/office/drawing/2014/main" id="{5ACF7619-3E34-D9C2-98BE-31092D8B5291}"/>
              </a:ext>
            </a:extLst>
          </p:cNvPr>
          <p:cNvSpPr/>
          <p:nvPr/>
        </p:nvSpPr>
        <p:spPr>
          <a:xfrm>
            <a:off x="6286761" y="5898305"/>
            <a:ext cx="5467684" cy="390886"/>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575"/>
              </a:lnSpc>
            </a:pPr>
            <a:r>
              <a:rPr lang="en-GB" sz="1400" dirty="0">
                <a:solidFill>
                  <a:srgbClr val="000000"/>
                </a:solidFill>
                <a:latin typeface="Arial"/>
              </a:rPr>
              <a:t>1.1.8. Identify potential venues, food, prices etc.</a:t>
            </a:r>
            <a:endParaRPr lang="en-GB" sz="1400" dirty="0">
              <a:solidFill>
                <a:srgbClr val="000000"/>
              </a:solidFill>
              <a:latin typeface="Arial"/>
              <a:ea typeface="Tahoma"/>
              <a:cs typeface="Arial"/>
            </a:endParaRPr>
          </a:p>
        </p:txBody>
      </p:sp>
      <p:sp>
        <p:nvSpPr>
          <p:cNvPr id="24" name="Rectangle: Rounded Corners 23">
            <a:extLst>
              <a:ext uri="{FF2B5EF4-FFF2-40B4-BE49-F238E27FC236}">
                <a16:creationId xmlns:a16="http://schemas.microsoft.com/office/drawing/2014/main" id="{B88B62BB-66B1-0EC4-5AD4-39777A93054B}"/>
              </a:ext>
            </a:extLst>
          </p:cNvPr>
          <p:cNvSpPr/>
          <p:nvPr/>
        </p:nvSpPr>
        <p:spPr>
          <a:xfrm>
            <a:off x="6289312" y="6365166"/>
            <a:ext cx="5471207" cy="387626"/>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ts val="1125"/>
              </a:lnSpc>
            </a:pPr>
            <a:r>
              <a:rPr lang="en-GB" sz="1400" dirty="0">
                <a:solidFill>
                  <a:srgbClr val="000000"/>
                </a:solidFill>
                <a:latin typeface="Arial"/>
                <a:cs typeface="Arial"/>
              </a:rPr>
              <a:t>1.1.9. Arrange an initial facilitators meeting</a:t>
            </a:r>
          </a:p>
        </p:txBody>
      </p:sp>
      <p:sp>
        <p:nvSpPr>
          <p:cNvPr id="3" name="Rectangle: Rounded Corners 2">
            <a:extLst>
              <a:ext uri="{FF2B5EF4-FFF2-40B4-BE49-F238E27FC236}">
                <a16:creationId xmlns:a16="http://schemas.microsoft.com/office/drawing/2014/main" id="{7A790A87-18CB-96BA-383D-05EDAF2ED79A}"/>
              </a:ext>
            </a:extLst>
          </p:cNvPr>
          <p:cNvSpPr/>
          <p:nvPr/>
        </p:nvSpPr>
        <p:spPr>
          <a:xfrm>
            <a:off x="299550" y="1379017"/>
            <a:ext cx="5486216" cy="2046419"/>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en-US" sz="1400" b="1" dirty="0">
              <a:solidFill>
                <a:srgbClr val="000000"/>
              </a:solidFill>
              <a:latin typeface="Arial"/>
              <a:cs typeface="Segoe UI"/>
            </a:endParaRPr>
          </a:p>
          <a:p>
            <a:pPr algn="just"/>
            <a:r>
              <a:rPr lang="en-US" sz="1400" dirty="0">
                <a:solidFill>
                  <a:srgbClr val="000000"/>
                </a:solidFill>
                <a:latin typeface="Arial"/>
                <a:cs typeface="Segoe UI"/>
              </a:rPr>
              <a:t>Following your initial meeting with SSCE Cymru take some time to reflect on the documents emailed across, particularly the check list (and initial planning points included here) as well as the main event plan and PowerPoint to allow you to get a feel for the main event and how this could run in your LA. Arrange any follow up meetings required with SSCE Cymru for further advise and support. </a:t>
            </a:r>
          </a:p>
        </p:txBody>
      </p:sp>
      <p:sp>
        <p:nvSpPr>
          <p:cNvPr id="6" name="Rectangle: Rounded Corners 5">
            <a:extLst>
              <a:ext uri="{FF2B5EF4-FFF2-40B4-BE49-F238E27FC236}">
                <a16:creationId xmlns:a16="http://schemas.microsoft.com/office/drawing/2014/main" id="{776EC45D-2942-04CF-63AE-9F1A2F1A5962}"/>
              </a:ext>
            </a:extLst>
          </p:cNvPr>
          <p:cNvSpPr/>
          <p:nvPr/>
        </p:nvSpPr>
        <p:spPr>
          <a:xfrm>
            <a:off x="505521" y="1262241"/>
            <a:ext cx="1931475" cy="363806"/>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rgbClr val="FFFFFF"/>
                </a:solidFill>
                <a:latin typeface="Arial Rounded MT Bold"/>
                <a:ea typeface="Calibri"/>
                <a:cs typeface="Arial"/>
              </a:rPr>
              <a:t>Where to start</a:t>
            </a:r>
            <a:endParaRPr lang="en-US" dirty="0"/>
          </a:p>
        </p:txBody>
      </p:sp>
    </p:spTree>
    <p:extLst>
      <p:ext uri="{BB962C8B-B14F-4D97-AF65-F5344CB8AC3E}">
        <p14:creationId xmlns:p14="http://schemas.microsoft.com/office/powerpoint/2010/main" val="2756317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64d555-2e0a-41ff-a7ae-916f3d9e2dcd">
      <Terms xmlns="http://schemas.microsoft.com/office/infopath/2007/PartnerControls"/>
    </lcf76f155ced4ddcb4097134ff3c332f>
    <TaxCatchAll xmlns="117b5399-651a-4714-82c2-de7d0fcf846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2E761486982C469FD523B4F81038B2" ma:contentTypeVersion="19" ma:contentTypeDescription="Create a new document." ma:contentTypeScope="" ma:versionID="114db6348b50fbe7d1922bfeeac0d2e4">
  <xsd:schema xmlns:xsd="http://www.w3.org/2001/XMLSchema" xmlns:xs="http://www.w3.org/2001/XMLSchema" xmlns:p="http://schemas.microsoft.com/office/2006/metadata/properties" xmlns:ns2="9c64d555-2e0a-41ff-a7ae-916f3d9e2dcd" xmlns:ns3="117b5399-651a-4714-82c2-de7d0fcf8467" targetNamespace="http://schemas.microsoft.com/office/2006/metadata/properties" ma:root="true" ma:fieldsID="da940af7a1c71ccde7de89edb5f28e51" ns2:_="" ns3:_="">
    <xsd:import namespace="9c64d555-2e0a-41ff-a7ae-916f3d9e2dcd"/>
    <xsd:import namespace="117b5399-651a-4714-82c2-de7d0fcf84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4d555-2e0a-41ff-a7ae-916f3d9e2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73820d-b6de-44fc-9088-581e1b894f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7b5399-651a-4714-82c2-de7d0fcf84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bc4ba2-ea15-468d-8eba-bcc5c059b746}" ma:internalName="TaxCatchAll" ma:showField="CatchAllData" ma:web="117b5399-651a-4714-82c2-de7d0fcf8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3C005A-E798-473E-AF2F-93C3674C16FD}">
  <ds:schemaRefs>
    <ds:schemaRef ds:uri="http://schemas.microsoft.com/sharepoint/v3/contenttype/forms"/>
  </ds:schemaRefs>
</ds:datastoreItem>
</file>

<file path=customXml/itemProps2.xml><?xml version="1.0" encoding="utf-8"?>
<ds:datastoreItem xmlns:ds="http://schemas.openxmlformats.org/officeDocument/2006/customXml" ds:itemID="{F2E8F994-4492-45EE-9D45-4FAAE3CB5EC5}">
  <ds:schemaRefs>
    <ds:schemaRef ds:uri="http://schemas.microsoft.com/office/2006/metadata/properties"/>
    <ds:schemaRef ds:uri="http://schemas.microsoft.com/office/infopath/2007/PartnerControls"/>
    <ds:schemaRef ds:uri="9c64d555-2e0a-41ff-a7ae-916f3d9e2dcd"/>
    <ds:schemaRef ds:uri="117b5399-651a-4714-82c2-de7d0fcf8467"/>
  </ds:schemaRefs>
</ds:datastoreItem>
</file>

<file path=customXml/itemProps3.xml><?xml version="1.0" encoding="utf-8"?>
<ds:datastoreItem xmlns:ds="http://schemas.openxmlformats.org/officeDocument/2006/customXml" ds:itemID="{0536CF4E-F04D-43A8-B043-08BB37001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4d555-2e0a-41ff-a7ae-916f3d9e2dcd"/>
    <ds:schemaRef ds:uri="117b5399-651a-4714-82c2-de7d0fcf8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1438</Words>
  <Application>Microsoft Office PowerPoint</Application>
  <PresentationFormat>Widescreen</PresentationFormat>
  <Paragraphs>101</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Arial Rounded MT Bold</vt:lpstr>
      <vt:lpstr>Arial,Sans-Serif</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Curtis, Rebecca</dc:creator>
  <cp:lastModifiedBy>Curtis, Rebecca</cp:lastModifiedBy>
  <cp:revision>776</cp:revision>
  <dcterms:created xsi:type="dcterms:W3CDTF">2025-10-01T07:28:28Z</dcterms:created>
  <dcterms:modified xsi:type="dcterms:W3CDTF">2025-10-09T13:03:47Z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0x010100B82E761486982C469FD523B4F81038B2</vt:lpwstr>
  </property>
  <property fmtid="{D5CDD505-2E9C-101B-9397-08002B2CF9AE}" pid="3" name="MediaServiceImageTags">
    <vt:lpwstr/>
  </property>
</Properties>
</file>