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787" r:id="rId5"/>
    <p:sldId id="822" r:id="rId6"/>
    <p:sldId id="824" r:id="rId7"/>
    <p:sldId id="828" r:id="rId8"/>
    <p:sldId id="800" r:id="rId9"/>
    <p:sldId id="826" r:id="rId10"/>
    <p:sldId id="829" r:id="rId11"/>
    <p:sldId id="830" r:id="rId12"/>
    <p:sldId id="827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C336E-0A55-A10C-6083-5DD1541E4C5C}" v="4" dt="2026-05-12T13:04:18.128"/>
    <p1510:client id="{D5B6618E-C7F8-890B-F9A2-48CC50D63729}" v="50" dt="2026-05-13T10:12:13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4DBF0-F041-4709-98DF-14164ACA17D3}" type="datetimeFigureOut">
              <a:t>5/18/2026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95B2-EA00-488A-AC27-E63EAF44C29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6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117B2-6534-6752-3C29-5D5EC46A5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64173-E5CE-B492-36CF-511CE7191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7D984-F57A-9AA3-61FF-E67C5F956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Explain what the SPP is and what we aim to achieve.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13ECF-088C-B8AE-2739-797B56D871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3DF4F-B0E0-4795-B62F-8CCB1F90B5BB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45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AEE5-AD6A-4605-97F6-4F5191EF0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7848A-3E22-5582-EE3F-943B2A800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F6BD6-E855-84EF-1A9B-404DB022B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2CCC5-B5C9-CE22-32F8-478EABD86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3DF4F-B0E0-4795-B62F-8CCB1F90B5BB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316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E71F1-5F9F-0473-4FDD-000EAFBF8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8AB8E8-B2EE-4C39-E2C4-96C59A23B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6CF1E-8C36-D9C2-423A-A0AB2DEC9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57956-1642-5834-BEA5-60C0838B7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3DF4F-B0E0-4795-B62F-8CCB1F90B5BB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62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Mae’r</a:t>
            </a:r>
            <a:r>
              <a:rPr lang="en-US"/>
              <a:t> </a:t>
            </a:r>
            <a:r>
              <a:rPr lang="en-US" err="1"/>
              <a:t>prif</a:t>
            </a:r>
            <a:r>
              <a:rPr lang="en-US"/>
              <a:t> </a:t>
            </a:r>
            <a:r>
              <a:rPr lang="en-US" err="1"/>
              <a:t>ddigwyddiad</a:t>
            </a:r>
            <a:r>
              <a:rPr lang="en-US"/>
              <a:t> </a:t>
            </a:r>
            <a:r>
              <a:rPr lang="en-US" err="1"/>
              <a:t>yn</a:t>
            </a:r>
            <a:r>
              <a:rPr lang="en-US"/>
              <a:t> </a:t>
            </a:r>
            <a:r>
              <a:rPr lang="en-US" err="1"/>
              <a:t>cynnwys</a:t>
            </a:r>
            <a:r>
              <a:rPr lang="en-US"/>
              <a:t> </a:t>
            </a:r>
            <a:r>
              <a:rPr lang="en-US" err="1"/>
              <a:t>amrywiaeth</a:t>
            </a:r>
            <a:r>
              <a:rPr lang="en-US"/>
              <a:t> o </a:t>
            </a:r>
            <a:r>
              <a:rPr lang="en-US" err="1"/>
              <a:t>weithgareddau</a:t>
            </a:r>
            <a:r>
              <a:rPr lang="en-US"/>
              <a:t> </a:t>
            </a:r>
            <a:r>
              <a:rPr lang="en-US" err="1"/>
              <a:t>yn</a:t>
            </a:r>
            <a:r>
              <a:rPr lang="en-US"/>
              <a:t> </a:t>
            </a:r>
            <a:r>
              <a:rPr lang="en-US" err="1"/>
              <a:t>seiliedig</a:t>
            </a:r>
            <a:r>
              <a:rPr lang="en-US"/>
              <a:t> </a:t>
            </a:r>
            <a:r>
              <a:rPr lang="en-US" err="1"/>
              <a:t>ar</a:t>
            </a:r>
            <a:r>
              <a:rPr lang="en-US"/>
              <a:t> y </a:t>
            </a:r>
            <a:r>
              <a:rPr lang="en-US" err="1"/>
              <a:t>themâu</a:t>
            </a:r>
            <a:r>
              <a:rPr lang="en-US"/>
              <a:t> a </a:t>
            </a:r>
            <a:r>
              <a:rPr lang="en-US" err="1"/>
              <a:t>restrwyd</a:t>
            </a:r>
            <a:r>
              <a:rPr lang="en-US"/>
              <a:t>. 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3F675-2F8F-40F3-8F46-50483B9B909A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78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517EE-8B30-F3B6-AAD7-68D824A35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F5A69-F698-34B4-B024-8133F09E3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FF447-B829-C222-E3C8-C67D8FB28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74639-DF12-CA8F-903E-C9BCBF0CD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3F675-2F8F-40F3-8F46-50483B9B909A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600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02A19-C85A-C17C-44F3-C88B3EF2E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681427-4926-6BFD-5766-18C05D507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0A4B9-10CD-4520-CA78-9AAB5A2EE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4DAF0-324D-E853-6042-F2D3F952D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3DF4F-B0E0-4795-B62F-8CCB1F90B5BB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23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7A71A-F39F-89CA-4174-46F1932E8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96FB0-F4AD-801D-FE40-569EE5B2B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679E8-EBBF-A2C9-4F22-8B3E54CC4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2289-E238-52F6-CD2E-A29D0EE67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3DF4F-B0E0-4795-B62F-8CCB1F90B5BB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278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A75C1-983A-19F4-39BB-29AC233C5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D9941-794E-EEC3-56BF-411C3C414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32464-8165-282E-06A3-33D0A55E1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88835-1E1A-EA32-0399-321CFF47A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3F675-2F8F-40F3-8F46-50483B9B909A}" type="slidenum"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0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circles&#10;&#10;Description automatically generated">
            <a:extLst>
              <a:ext uri="{FF2B5EF4-FFF2-40B4-BE49-F238E27FC236}">
                <a16:creationId xmlns:a16="http://schemas.microsoft.com/office/drawing/2014/main" id="{95EA71B3-D752-2CCC-B33D-A6003FAF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5" y="196363"/>
            <a:ext cx="5538503" cy="1148394"/>
          </a:xfrm>
          <a:prstGeom prst="rect">
            <a:avLst/>
          </a:prstGeom>
        </p:spPr>
      </p:pic>
      <p:pic>
        <p:nvPicPr>
          <p:cNvPr id="5" name="Picture 4" descr="A collage of images of children and a person&#10;&#10;Description automatically generated">
            <a:extLst>
              <a:ext uri="{FF2B5EF4-FFF2-40B4-BE49-F238E27FC236}">
                <a16:creationId xmlns:a16="http://schemas.microsoft.com/office/drawing/2014/main" id="{296DEC03-BAFB-CDB3-9940-D9AEE4FF6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89" y="1507536"/>
            <a:ext cx="5545157" cy="348810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7F0505-9E4C-1E6A-A82F-760C4E69E56B}"/>
              </a:ext>
            </a:extLst>
          </p:cNvPr>
          <p:cNvSpPr/>
          <p:nvPr/>
        </p:nvSpPr>
        <p:spPr>
          <a:xfrm>
            <a:off x="330249" y="5888573"/>
            <a:ext cx="11543547" cy="74939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err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Addewid</a:t>
            </a:r>
            <a:r>
              <a:rPr lang="en-GB" sz="3200" b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 </a:t>
            </a:r>
            <a:r>
              <a:rPr lang="en-GB" sz="3200" b="1" err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i</a:t>
            </a:r>
            <a:r>
              <a:rPr lang="en-GB" sz="3200" b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 </a:t>
            </a:r>
            <a:r>
              <a:rPr lang="en-GB" sz="3200" b="1" err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Ddisgyblion</a:t>
            </a:r>
            <a:r>
              <a:rPr lang="en-GB" sz="3200" b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 y </a:t>
            </a:r>
            <a:r>
              <a:rPr lang="en-GB" sz="3200" b="1" err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Lluoedd</a:t>
            </a:r>
            <a:r>
              <a:rPr lang="en-GB" sz="3200" b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 </a:t>
            </a:r>
            <a:r>
              <a:rPr lang="en-GB" sz="3200" b="1" err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Arfog</a:t>
            </a:r>
            <a:r>
              <a:rPr lang="en-GB" sz="3200" b="1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 SSCE Cymru</a:t>
            </a:r>
            <a:r>
              <a:rPr lang="en-GB" sz="2400">
                <a:solidFill>
                  <a:schemeClr val="accent6"/>
                </a:solidFill>
                <a:latin typeface="Arial Rounded MT Bold"/>
                <a:ea typeface="+mn-lt"/>
                <a:cs typeface="Arial"/>
              </a:rPr>
              <a:t> – 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Dull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strwythuredig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o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gasglu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lleisiau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Plant y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er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mwyn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i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Awdurdodau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Lleol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allu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gwneud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Addewid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i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Ddisgyblion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 err="1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GB" sz="2400">
                <a:solidFill>
                  <a:schemeClr val="accent6"/>
                </a:solidFill>
                <a:latin typeface="Arial"/>
                <a:ea typeface="+mn-lt"/>
                <a:cs typeface="Arial"/>
              </a:rPr>
              <a:t>. </a:t>
            </a:r>
            <a:endParaRPr lang="en-US">
              <a:solidFill>
                <a:schemeClr val="accent6"/>
              </a:solidFill>
              <a:latin typeface="Arial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2400" b="1">
              <a:solidFill>
                <a:schemeClr val="accent6"/>
              </a:solidFill>
              <a:latin typeface="Arial Rounded MT Bold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3200" b="1">
              <a:solidFill>
                <a:schemeClr val="accent6"/>
              </a:solidFill>
              <a:latin typeface="Arial Rounded MT Bold"/>
              <a:ea typeface="Calibri"/>
              <a:cs typeface="Times New Roman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7D9742-9B53-646D-F456-6C5979A4A23B}"/>
              </a:ext>
            </a:extLst>
          </p:cNvPr>
          <p:cNvSpPr/>
          <p:nvPr/>
        </p:nvSpPr>
        <p:spPr>
          <a:xfrm>
            <a:off x="6467754" y="196331"/>
            <a:ext cx="5358309" cy="4792671"/>
          </a:xfrm>
          <a:prstGeom prst="roundRect">
            <a:avLst/>
          </a:prstGeom>
          <a:solidFill>
            <a:srgbClr val="C000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Dyma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fenter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roi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llais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ddisgyblion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a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sicrhau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bod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awdurdodau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lleol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gwrando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ar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leisiau’r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plant,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gwella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profiadau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addysgol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y plant ac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cryfhau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eu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hymrwymiad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gynhwysiant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cefnogaeth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a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Chyfamod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US" sz="16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. </a:t>
            </a:r>
            <a:endParaRPr lang="en-US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   </a:t>
            </a:r>
            <a:r>
              <a:rPr lang="en-US" sz="20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endParaRPr lang="en-US">
              <a:solidFill>
                <a:schemeClr val="bg1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60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US" sz="160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261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6ACF-0A2C-B912-4B1D-0306455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4F3C6592-C52E-1763-A1A0-6F1813FFCCC1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1CF4E8-4BB0-762A-BE70-390D4E358685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E72F2A8-E0C2-39CE-6A0A-1013110880F7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464E2-3DE5-0B44-21CE-7809D0C46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7"/>
          <a:stretch/>
        </p:blipFill>
        <p:spPr>
          <a:xfrm>
            <a:off x="10702402" y="6043839"/>
            <a:ext cx="1358585" cy="6617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1D177F-7EDC-5BBA-F847-8D9E6A6C709E}"/>
              </a:ext>
            </a:extLst>
          </p:cNvPr>
          <p:cNvSpPr/>
          <p:nvPr/>
        </p:nvSpPr>
        <p:spPr>
          <a:xfrm>
            <a:off x="2344841" y="5463750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5F987D-227D-4512-3B1D-378F7B597B1B}"/>
              </a:ext>
            </a:extLst>
          </p:cNvPr>
          <p:cNvSpPr/>
          <p:nvPr/>
        </p:nvSpPr>
        <p:spPr>
          <a:xfrm>
            <a:off x="350890" y="3215239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680092-69B8-FCE1-2767-E35649178959}"/>
              </a:ext>
            </a:extLst>
          </p:cNvPr>
          <p:cNvSpPr/>
          <p:nvPr/>
        </p:nvSpPr>
        <p:spPr>
          <a:xfrm>
            <a:off x="1246531" y="4891013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916E1F-87BF-3193-7E00-C0FB1B153CE4}"/>
              </a:ext>
            </a:extLst>
          </p:cNvPr>
          <p:cNvSpPr/>
          <p:nvPr/>
        </p:nvSpPr>
        <p:spPr>
          <a:xfrm>
            <a:off x="2688546" y="4468910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A15AF9-5650-93D1-B175-71016877E783}"/>
              </a:ext>
            </a:extLst>
          </p:cNvPr>
          <p:cNvSpPr/>
          <p:nvPr/>
        </p:nvSpPr>
        <p:spPr>
          <a:xfrm>
            <a:off x="1819072" y="3566714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350338-26ED-D804-2071-633E33F5917E}"/>
              </a:ext>
            </a:extLst>
          </p:cNvPr>
          <p:cNvSpPr/>
          <p:nvPr/>
        </p:nvSpPr>
        <p:spPr>
          <a:xfrm>
            <a:off x="977640" y="617981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5F54D1-8132-4D11-6A47-D79915D1D8B2}"/>
              </a:ext>
            </a:extLst>
          </p:cNvPr>
          <p:cNvSpPr/>
          <p:nvPr/>
        </p:nvSpPr>
        <p:spPr>
          <a:xfrm>
            <a:off x="288198" y="6017974"/>
            <a:ext cx="694427" cy="694427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64F0BC-EC85-A5EB-6E5F-0F1ED02FC78C}"/>
              </a:ext>
            </a:extLst>
          </p:cNvPr>
          <p:cNvSpPr/>
          <p:nvPr/>
        </p:nvSpPr>
        <p:spPr>
          <a:xfrm>
            <a:off x="10782999" y="144966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479D94-1704-510E-172E-A51639BEAD84}"/>
              </a:ext>
            </a:extLst>
          </p:cNvPr>
          <p:cNvSpPr/>
          <p:nvPr/>
        </p:nvSpPr>
        <p:spPr>
          <a:xfrm>
            <a:off x="10788852" y="2323842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09C3AF-6606-AD18-1297-65DF4C18D91A}"/>
              </a:ext>
            </a:extLst>
          </p:cNvPr>
          <p:cNvSpPr/>
          <p:nvPr/>
        </p:nvSpPr>
        <p:spPr>
          <a:xfrm>
            <a:off x="11033267" y="3775956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DB1229-7046-4CAB-2737-80F4DD303FD0}"/>
              </a:ext>
            </a:extLst>
          </p:cNvPr>
          <p:cNvSpPr/>
          <p:nvPr/>
        </p:nvSpPr>
        <p:spPr>
          <a:xfrm>
            <a:off x="10620568" y="4632220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F359A87-C8FF-1B08-6998-3CCF27CBED37}"/>
              </a:ext>
            </a:extLst>
          </p:cNvPr>
          <p:cNvSpPr/>
          <p:nvPr/>
        </p:nvSpPr>
        <p:spPr>
          <a:xfrm>
            <a:off x="10137369" y="296208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B7BD85-5967-2EE6-D1CE-513371EDBAD0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6E9AC1-7C80-901C-BD6A-A8CE1725B4D0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DF4762D-6C4F-DBDB-7517-1AAF285C5736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78961A4-7196-0199-C44D-2638328E5E75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09D05AA-4707-2834-D1D1-ADC5CB7D4BA6}"/>
              </a:ext>
            </a:extLst>
          </p:cNvPr>
          <p:cNvSpPr/>
          <p:nvPr/>
        </p:nvSpPr>
        <p:spPr>
          <a:xfrm>
            <a:off x="188862" y="206456"/>
            <a:ext cx="11713460" cy="951373"/>
          </a:xfrm>
          <a:prstGeom prst="roundRect">
            <a:avLst/>
          </a:prstGeom>
          <a:solidFill>
            <a:srgbClr val="C000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Beth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yw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Addewid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i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Ddisgyblion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 y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Lluoedd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+mn-lt"/>
                <a:cs typeface="+mn-lt"/>
              </a:rPr>
              <a:t> Arfog</a:t>
            </a:r>
            <a:endParaRPr lang="en-GB" sz="3200" b="1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BFB9E7-3405-4FF6-119C-7A8B82284973}"/>
              </a:ext>
            </a:extLst>
          </p:cNvPr>
          <p:cNvSpPr/>
          <p:nvPr/>
        </p:nvSpPr>
        <p:spPr>
          <a:xfrm>
            <a:off x="1816149" y="1445678"/>
            <a:ext cx="8655190" cy="5063253"/>
          </a:xfrm>
          <a:prstGeom prst="roundRect">
            <a:avLst>
              <a:gd name="adj" fmla="val 17668"/>
            </a:avLst>
          </a:prstGeom>
          <a:solidFill>
            <a:srgbClr val="C0004E">
              <a:alpha val="25098"/>
            </a:srgbClr>
          </a:solidFill>
          <a:ln w="28575">
            <a:solidFill>
              <a:srgbClr val="C0004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Mae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Addewid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Ddisgyblion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ymrwymiad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gan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awdurdod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lleol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gefnogi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plant o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deuluoedd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gan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sicrhau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ein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bod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ni’n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gwrando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arnynt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ac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cryfhau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ein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hymrwymiad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i’r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Cyfamod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. </a:t>
            </a:r>
          </a:p>
          <a:p>
            <a:pPr>
              <a:defRPr/>
            </a:pPr>
            <a:endParaRPr lang="en-GB">
              <a:latin typeface="Arial"/>
              <a:cs typeface="Arial"/>
            </a:endParaRPr>
          </a:p>
          <a:p>
            <a:pPr>
              <a:defRPr/>
            </a:pP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Mae’r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fenter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cynnwys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digwyddiad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gweithdy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llais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disgybl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gyda’r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nod o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sicrhau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bod plant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cael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gydnabyddiaeth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a’r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gefnogaeth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benodol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maen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nhw’n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ei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haeddu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gan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gydnabod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yr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heriau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unigryw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sydd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eu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hwynebu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fel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symud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gwahanu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phontio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rhwng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ysgolion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. </a:t>
            </a:r>
          </a:p>
          <a:p>
            <a:pPr>
              <a:defRPr/>
            </a:pPr>
            <a:endParaRPr lang="en-GB">
              <a:latin typeface="Arial"/>
              <a:cs typeface="Arial"/>
            </a:endParaRPr>
          </a:p>
          <a:p>
            <a:pPr>
              <a:defRPr/>
            </a:pP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Y nod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yw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cynnwys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ystod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amrywiol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o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blant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o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holl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ysgolion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yr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Awdurdod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Lleol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fel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gallwn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gasglu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amrywiaeth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o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safbwyntiau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phrofiadau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.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Mae’r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weithdy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gyfle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blant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o bob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cwr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o’r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sir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sgwrsio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chymdeithasu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gyda’i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gilydd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, ac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gyfle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staff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ysgolion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rwydweithio</a:t>
            </a:r>
            <a:r>
              <a:rPr lang="en-GB">
                <a:solidFill>
                  <a:schemeClr val="tx1"/>
                </a:solidFill>
                <a:latin typeface="Arial"/>
                <a:ea typeface="+mn-lt"/>
                <a:cs typeface="Arial"/>
              </a:rPr>
              <a:t>. </a:t>
            </a:r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06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8BD3-8773-2915-712F-034E43A5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C86CD43A-ADD8-1B57-0ECD-5B1588787855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FEDF5BA-7CF5-0A5A-FEEB-64A70030DB95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983EA98-F878-D1B0-CDA3-247BC87B1931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61B1D-767F-5A4C-30A2-ADBF777A2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7"/>
          <a:stretch/>
        </p:blipFill>
        <p:spPr>
          <a:xfrm>
            <a:off x="10702402" y="6043839"/>
            <a:ext cx="1358585" cy="6617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800F68A-8A75-67B7-563F-1D28CAC42AC3}"/>
              </a:ext>
            </a:extLst>
          </p:cNvPr>
          <p:cNvSpPr/>
          <p:nvPr/>
        </p:nvSpPr>
        <p:spPr>
          <a:xfrm>
            <a:off x="350890" y="3215239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EF560-1053-5635-CD88-89CFF87F5B36}"/>
              </a:ext>
            </a:extLst>
          </p:cNvPr>
          <p:cNvSpPr/>
          <p:nvPr/>
        </p:nvSpPr>
        <p:spPr>
          <a:xfrm>
            <a:off x="1246531" y="4891013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E4E490-BDCC-C1E3-3137-8E18FD926B79}"/>
              </a:ext>
            </a:extLst>
          </p:cNvPr>
          <p:cNvSpPr/>
          <p:nvPr/>
        </p:nvSpPr>
        <p:spPr>
          <a:xfrm>
            <a:off x="977640" y="617981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862A16-6D0A-DF34-C991-9554D95B1B81}"/>
              </a:ext>
            </a:extLst>
          </p:cNvPr>
          <p:cNvSpPr/>
          <p:nvPr/>
        </p:nvSpPr>
        <p:spPr>
          <a:xfrm>
            <a:off x="288198" y="6017974"/>
            <a:ext cx="694427" cy="694427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0917DA-371E-77A4-5CC6-D282B8276940}"/>
              </a:ext>
            </a:extLst>
          </p:cNvPr>
          <p:cNvSpPr/>
          <p:nvPr/>
        </p:nvSpPr>
        <p:spPr>
          <a:xfrm>
            <a:off x="10662683" y="2221691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A0A8BBA-7921-905E-C022-9811FD9B6D7D}"/>
              </a:ext>
            </a:extLst>
          </p:cNvPr>
          <p:cNvSpPr/>
          <p:nvPr/>
        </p:nvSpPr>
        <p:spPr>
          <a:xfrm>
            <a:off x="10788852" y="2323842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94D3E2E-56FD-64F2-F72C-4830EE447439}"/>
              </a:ext>
            </a:extLst>
          </p:cNvPr>
          <p:cNvSpPr/>
          <p:nvPr/>
        </p:nvSpPr>
        <p:spPr>
          <a:xfrm>
            <a:off x="11033267" y="3775956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26DE1E-F07A-428F-0F89-D65C35112F36}"/>
              </a:ext>
            </a:extLst>
          </p:cNvPr>
          <p:cNvSpPr/>
          <p:nvPr/>
        </p:nvSpPr>
        <p:spPr>
          <a:xfrm>
            <a:off x="10620568" y="4632220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D04C12-1B0C-197D-31BE-26B4BDB69B08}"/>
              </a:ext>
            </a:extLst>
          </p:cNvPr>
          <p:cNvSpPr/>
          <p:nvPr/>
        </p:nvSpPr>
        <p:spPr>
          <a:xfrm>
            <a:off x="10137369" y="296208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C7EBEA-629D-D362-7383-0CEE34183E84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A59908-2A89-9581-CA6B-251BC15EE2E4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A1C50C-F17D-397D-7295-4D6C2667FCA5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051D34-552A-B035-30C1-FA84994B770D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0B286BBF-DAF2-5A92-B63F-56CE117F3CC8}"/>
              </a:ext>
            </a:extLst>
          </p:cNvPr>
          <p:cNvSpPr/>
          <p:nvPr/>
        </p:nvSpPr>
        <p:spPr>
          <a:xfrm>
            <a:off x="188862" y="206456"/>
            <a:ext cx="11713460" cy="951373"/>
          </a:xfrm>
          <a:prstGeom prst="roundRect">
            <a:avLst/>
          </a:prstGeom>
          <a:solidFill>
            <a:srgbClr val="C000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Beth 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yw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 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Addewid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 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i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 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Ddisgyblion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 y 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Lluoedd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 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Arfog</a:t>
            </a:r>
            <a:endParaRPr lang="en-US" err="1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A08A04-FA44-6295-41FD-AD0698715D3B}"/>
              </a:ext>
            </a:extLst>
          </p:cNvPr>
          <p:cNvSpPr/>
          <p:nvPr/>
        </p:nvSpPr>
        <p:spPr>
          <a:xfrm>
            <a:off x="4147120" y="1523610"/>
            <a:ext cx="6331873" cy="4919031"/>
          </a:xfrm>
          <a:prstGeom prst="roundRect">
            <a:avLst>
              <a:gd name="adj" fmla="val 17668"/>
            </a:avLst>
          </a:prstGeom>
          <a:solidFill>
            <a:srgbClr val="C0004E">
              <a:alpha val="25098"/>
            </a:srgbClr>
          </a:solidFill>
          <a:ln w="28575">
            <a:solidFill>
              <a:srgbClr val="C0004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ôl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digwyddiad,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bydd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holl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wybodaeth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cael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chasglu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a’i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hystyried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bydd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Addewid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cael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llunio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US">
              <a:solidFill>
                <a:schemeClr val="tx1"/>
              </a:solidFill>
            </a:endParaRPr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Yna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gellir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cynnal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ymweliadau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/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gwaith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dilynol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gwblhau’r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Addewid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gyda’r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plant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gyhoeddi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Drwy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gydweithio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gallwn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greu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fframwaith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sef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Addewid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wella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profiadau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addysgol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plant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chryfhau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ymrwymiad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awdurdod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lleol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gynhwysiant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chefnogaeth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Mae’r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fenter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gyfer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plant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cyfnodau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allweddol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2 a 3. Yn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ddelfrydol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hoffem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gael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o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leiaf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25 o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blant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bresennol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006D3-3CE7-01C5-9C8C-C15AFB063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30" y="1441326"/>
            <a:ext cx="3382957" cy="49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0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77862-7668-766F-31D3-80903F993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B4EDEF6A-5059-5DB7-9D79-1987E46065E5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FEF6F3-F88A-8CB4-8A07-03ED70307540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03D606-5662-1B1E-FEA9-87C0556E1D32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71FA5-AC5B-E325-D706-2431F302D0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7"/>
          <a:stretch/>
        </p:blipFill>
        <p:spPr>
          <a:xfrm>
            <a:off x="10702402" y="6043839"/>
            <a:ext cx="1358585" cy="6617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1492F6F-7D5E-3608-80DE-A8873791D20C}"/>
              </a:ext>
            </a:extLst>
          </p:cNvPr>
          <p:cNvSpPr/>
          <p:nvPr/>
        </p:nvSpPr>
        <p:spPr>
          <a:xfrm>
            <a:off x="350890" y="3215239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AD39ED-67ED-0994-A30A-6E5AEFD7794C}"/>
              </a:ext>
            </a:extLst>
          </p:cNvPr>
          <p:cNvSpPr/>
          <p:nvPr/>
        </p:nvSpPr>
        <p:spPr>
          <a:xfrm>
            <a:off x="1246531" y="4891013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F3AED8-C913-1ECC-D9F3-D33DF44AADDE}"/>
              </a:ext>
            </a:extLst>
          </p:cNvPr>
          <p:cNvSpPr/>
          <p:nvPr/>
        </p:nvSpPr>
        <p:spPr>
          <a:xfrm>
            <a:off x="977640" y="617981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58BE78-BE12-4253-EB70-12305A9A8C3D}"/>
              </a:ext>
            </a:extLst>
          </p:cNvPr>
          <p:cNvSpPr/>
          <p:nvPr/>
        </p:nvSpPr>
        <p:spPr>
          <a:xfrm>
            <a:off x="288198" y="6017974"/>
            <a:ext cx="694427" cy="694427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6C77E0-41EF-4B72-EDF7-F3209FD50D65}"/>
              </a:ext>
            </a:extLst>
          </p:cNvPr>
          <p:cNvSpPr/>
          <p:nvPr/>
        </p:nvSpPr>
        <p:spPr>
          <a:xfrm>
            <a:off x="10782999" y="144966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292883-07C9-97EA-C2B7-2C1E82EF700C}"/>
              </a:ext>
            </a:extLst>
          </p:cNvPr>
          <p:cNvSpPr/>
          <p:nvPr/>
        </p:nvSpPr>
        <p:spPr>
          <a:xfrm>
            <a:off x="10788852" y="2323842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3EE141-6CD7-1FD5-C4F7-5BBD2199304E}"/>
              </a:ext>
            </a:extLst>
          </p:cNvPr>
          <p:cNvSpPr/>
          <p:nvPr/>
        </p:nvSpPr>
        <p:spPr>
          <a:xfrm>
            <a:off x="11033267" y="3775956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A87C89-5811-759B-D987-7ED68C187218}"/>
              </a:ext>
            </a:extLst>
          </p:cNvPr>
          <p:cNvSpPr/>
          <p:nvPr/>
        </p:nvSpPr>
        <p:spPr>
          <a:xfrm>
            <a:off x="10620568" y="4632220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DB1018-5AF9-B996-EA53-5DC962E68EAA}"/>
              </a:ext>
            </a:extLst>
          </p:cNvPr>
          <p:cNvSpPr/>
          <p:nvPr/>
        </p:nvSpPr>
        <p:spPr>
          <a:xfrm>
            <a:off x="10137369" y="296208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DE00133-7EE9-2E66-2F17-2BE302D08EFE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F74704-73C6-FF21-85CB-5AF4A7B9E136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F3F2F9-3C32-1394-9DDD-F7606BCBD316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32ED99-BA0B-0D53-5216-E85B839B4147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F682E66-B21E-BD83-1AFD-7650493221AD}"/>
              </a:ext>
            </a:extLst>
          </p:cNvPr>
          <p:cNvSpPr/>
          <p:nvPr/>
        </p:nvSpPr>
        <p:spPr>
          <a:xfrm>
            <a:off x="188862" y="206456"/>
            <a:ext cx="11713460" cy="951373"/>
          </a:xfrm>
          <a:prstGeom prst="roundRect">
            <a:avLst/>
          </a:prstGeom>
          <a:solidFill>
            <a:srgbClr val="C000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Peilot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–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Addewid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Sir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Benfro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i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Ddisgyblion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y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Lluoedd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Arfog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endParaRPr lang="en-US">
              <a:latin typeface="Arial Rounded MT Bold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63DA42-8241-0026-0FC6-F3C914D760B6}"/>
              </a:ext>
            </a:extLst>
          </p:cNvPr>
          <p:cNvSpPr/>
          <p:nvPr/>
        </p:nvSpPr>
        <p:spPr>
          <a:xfrm>
            <a:off x="184720" y="1452490"/>
            <a:ext cx="6511982" cy="4919031"/>
          </a:xfrm>
          <a:prstGeom prst="roundRect">
            <a:avLst>
              <a:gd name="adj" fmla="val 17668"/>
            </a:avLst>
          </a:prstGeom>
          <a:solidFill>
            <a:srgbClr val="C0004E">
              <a:alpha val="25098"/>
            </a:srgbClr>
          </a:solidFill>
          <a:ln w="28575">
            <a:solidFill>
              <a:srgbClr val="C0004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Fis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Mehefin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2025,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cynhaliodd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Cyngor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Sir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Benfro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ddigwyddiad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cyntaf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Addewid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Ddisgyblion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gan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roi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llais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60 o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blant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siapio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sut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mae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ysgolion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sir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cefnogi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nhw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</a:t>
            </a:r>
            <a:endParaRPr lang="en-GB">
              <a:solidFill>
                <a:schemeClr val="tx1"/>
              </a:solidFill>
            </a:endParaRPr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Yn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ystod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digwyddiad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,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gynhaliwyd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yng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Ngwesty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Wolfscastle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,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cafodd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plant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gyfle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wneud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amrywiaeth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o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dasgau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creadigol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myfyriol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Arweiniodd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hyn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at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greu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addewidion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ysgol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e.e.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“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Rydym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ni’n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edrych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ôl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gilydd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tra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bod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rhieni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edrych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ôl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gwlad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.” </a:t>
            </a:r>
            <a:endParaRPr lang="en-GB"/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digwyddiad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hefyd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gyfle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staff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ysgol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(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Cefnogwyr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Plant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)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rwydweithio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rhannu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arfer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gorau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GB"/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2C93A-2674-4668-3714-EAEF1935B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145" y="1899855"/>
            <a:ext cx="1672497" cy="1626255"/>
          </a:xfrm>
          <a:prstGeom prst="rect">
            <a:avLst/>
          </a:prstGeom>
        </p:spPr>
      </p:pic>
      <p:pic>
        <p:nvPicPr>
          <p:cNvPr id="9" name="Picture 8" descr="A drawing of different activities&#10;&#10;AI-generated content may be incorrect.">
            <a:extLst>
              <a:ext uri="{FF2B5EF4-FFF2-40B4-BE49-F238E27FC236}">
                <a16:creationId xmlns:a16="http://schemas.microsoft.com/office/drawing/2014/main" id="{EFE32E7B-3EEB-AC0B-8F49-CED9C7698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685" y="4006467"/>
            <a:ext cx="3112604" cy="2002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D1DFF0-1CFE-C9F5-A5A0-39B12348F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131" y="1720709"/>
            <a:ext cx="2786540" cy="1996376"/>
          </a:xfrm>
          <a:prstGeom prst="rect">
            <a:avLst/>
          </a:prstGeom>
        </p:spPr>
      </p:pic>
      <p:pic>
        <p:nvPicPr>
          <p:cNvPr id="14" name="Picture 13" descr="A group of purple hearts with writing on them&#10;&#10;AI-generated content may be incorrect.">
            <a:extLst>
              <a:ext uri="{FF2B5EF4-FFF2-40B4-BE49-F238E27FC236}">
                <a16:creationId xmlns:a16="http://schemas.microsoft.com/office/drawing/2014/main" id="{F672210B-8B8E-E5FF-58BF-0A3F89151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9639" y="4190134"/>
            <a:ext cx="1663412" cy="16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0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D9475-63FC-62FF-2E91-77C17D566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1B297BDD-1020-4B68-8A05-B123D8437EBC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123F76-AD79-B5C3-A608-30EDC73C9981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EA8B893-1293-981E-CB45-9DA156A3132D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7C2D8-FAA8-50A7-D22C-A706F22604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7"/>
          <a:stretch/>
        </p:blipFill>
        <p:spPr>
          <a:xfrm>
            <a:off x="10702402" y="6043839"/>
            <a:ext cx="1358585" cy="66171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F9D2BDC-25E7-9F64-A9DE-CD9F0210BC6B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82EAA4-0DB6-3397-4F82-57CA33EEA168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B84655-0219-6184-6DE6-D8A26D73BF04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8AC7D5E-CE95-2B59-E029-A1DC89DC4572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FA56B4-3046-DF37-F539-69DD12FE3982}"/>
              </a:ext>
            </a:extLst>
          </p:cNvPr>
          <p:cNvSpPr/>
          <p:nvPr/>
        </p:nvSpPr>
        <p:spPr>
          <a:xfrm>
            <a:off x="349450" y="206457"/>
            <a:ext cx="11571232" cy="1052361"/>
          </a:xfrm>
          <a:prstGeom prst="roundRect">
            <a:avLst/>
          </a:prstGeom>
          <a:solidFill>
            <a:srgbClr val="8FD4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Digwyddiad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Gweithdy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Plant y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Lluoedd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Arfog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yr Awdurdod 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Lleol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9604EB-A188-2F51-51A0-42722ABAFE87}"/>
              </a:ext>
            </a:extLst>
          </p:cNvPr>
          <p:cNvSpPr/>
          <p:nvPr/>
        </p:nvSpPr>
        <p:spPr>
          <a:xfrm>
            <a:off x="4095091" y="1712772"/>
            <a:ext cx="7822040" cy="4406226"/>
          </a:xfrm>
          <a:prstGeom prst="roundRect">
            <a:avLst>
              <a:gd name="adj" fmla="val 17668"/>
            </a:avLst>
          </a:prstGeom>
          <a:solidFill>
            <a:srgbClr val="91D553">
              <a:alpha val="24000"/>
            </a:srgbClr>
          </a:solidFill>
          <a:ln w="28575">
            <a:solidFill>
              <a:srgbClr val="8FD4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Cyrraedd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a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Chroeso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–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Torri’r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ias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croeso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cyflwyniadau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trosolwg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o’r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diwrnod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US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Clywed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Barn Plant y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Gweithgareddau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barddoniaeth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fideo</a:t>
            </a:r>
            <a:endParaRPr lang="en-GB" err="1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Manteision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ac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Anfanteision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Beth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yw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manteision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ac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anfanteision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bod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blentyn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? </a:t>
            </a:r>
            <a:endParaRPr lang="en-GB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Dathlu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Llwyddiant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– Beth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mae’ch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bresennol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wneud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dda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neu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beth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flaenorol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wneud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dda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ddathlu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profiadau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bywydau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plant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ac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i’ch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cefnogi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fel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plentyn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GB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Nodi a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Goresgyn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Heriau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Beth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yw’r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prif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rwystrau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heriau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? Beth all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wneud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oresgyn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rhain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?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Darluniau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empathi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mawr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fideos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gwasanaethau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Gwella’r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Ddarpariaeth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Addewid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grŵp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gweledigaeth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gyfer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yr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berffaith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cais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cerdyn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post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pennaeth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cyngor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Myfyrio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A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ddylai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drin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Plant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wahanol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ddisgyblion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eraill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GB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B62EE9-A7BC-5897-FDFA-01DB9F8F1E6D}"/>
              </a:ext>
            </a:extLst>
          </p:cNvPr>
          <p:cNvSpPr/>
          <p:nvPr/>
        </p:nvSpPr>
        <p:spPr>
          <a:xfrm>
            <a:off x="348240" y="4290542"/>
            <a:ext cx="3387328" cy="1642291"/>
          </a:xfrm>
          <a:prstGeom prst="roundRect">
            <a:avLst>
              <a:gd name="adj" fmla="val 17668"/>
            </a:avLst>
          </a:prstGeom>
          <a:solidFill>
            <a:srgbClr val="91D553">
              <a:alpha val="24000"/>
            </a:srgbClr>
          </a:solidFill>
          <a:ln w="28575">
            <a:solidFill>
              <a:srgbClr val="8FD4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Mae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menter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Addewid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Ddisgyblion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cynnwys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ddigwyddiad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gweithdy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Llais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Disgyblion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sy’n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para 4-5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awr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Bydd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cynnwys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gweithgareddau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seiliedig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themâu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a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restrir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yma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US">
              <a:solidFill>
                <a:schemeClr val="tx1"/>
              </a:solidFill>
            </a:endParaRPr>
          </a:p>
          <a:p>
            <a:endParaRPr lang="en-US" sz="14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 descr="A wall of colorful squares with drawings&#10;&#10;AI-generated content may be incorrect.">
            <a:extLst>
              <a:ext uri="{FF2B5EF4-FFF2-40B4-BE49-F238E27FC236}">
                <a16:creationId xmlns:a16="http://schemas.microsoft.com/office/drawing/2014/main" id="{D6AFEDCF-8F71-2C31-4685-482F93E08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35" y="1717291"/>
            <a:ext cx="3311049" cy="23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3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E970-08F6-AC92-F251-248522A27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C6DC2A93-4F2E-C3CC-5789-7132F53049CC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A50EF5-5176-759C-708E-D4A98DD33026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0FE4EB3-596D-CCF0-21D6-D74FCC9E52F0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FDD1C-3E8B-CFB7-2406-E3EC384BEC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7"/>
          <a:stretch/>
        </p:blipFill>
        <p:spPr>
          <a:xfrm>
            <a:off x="10702402" y="6043839"/>
            <a:ext cx="1358585" cy="6617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CDA8FE7-A897-FEDB-5930-030420BD4100}"/>
              </a:ext>
            </a:extLst>
          </p:cNvPr>
          <p:cNvSpPr/>
          <p:nvPr/>
        </p:nvSpPr>
        <p:spPr>
          <a:xfrm>
            <a:off x="2344841" y="5463750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0840DE-1DC5-C585-1750-1304C0ADE8DF}"/>
              </a:ext>
            </a:extLst>
          </p:cNvPr>
          <p:cNvSpPr/>
          <p:nvPr/>
        </p:nvSpPr>
        <p:spPr>
          <a:xfrm>
            <a:off x="350890" y="3215239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54992D-78FE-6BA2-0B43-083E024CB0E1}"/>
              </a:ext>
            </a:extLst>
          </p:cNvPr>
          <p:cNvSpPr/>
          <p:nvPr/>
        </p:nvSpPr>
        <p:spPr>
          <a:xfrm>
            <a:off x="1246531" y="4891013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61596F-DF5D-2E0D-C6A1-59351BE825CE}"/>
              </a:ext>
            </a:extLst>
          </p:cNvPr>
          <p:cNvSpPr/>
          <p:nvPr/>
        </p:nvSpPr>
        <p:spPr>
          <a:xfrm>
            <a:off x="2688546" y="4468910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BB9FD0-C349-4613-D00B-9214523F1133}"/>
              </a:ext>
            </a:extLst>
          </p:cNvPr>
          <p:cNvSpPr/>
          <p:nvPr/>
        </p:nvSpPr>
        <p:spPr>
          <a:xfrm>
            <a:off x="1819072" y="3566714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3904D3-EA76-5A98-6032-84B4C9CE549D}"/>
              </a:ext>
            </a:extLst>
          </p:cNvPr>
          <p:cNvSpPr/>
          <p:nvPr/>
        </p:nvSpPr>
        <p:spPr>
          <a:xfrm>
            <a:off x="977640" y="617981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CDE9CF-6E40-8D6B-0380-BDC2812884AE}"/>
              </a:ext>
            </a:extLst>
          </p:cNvPr>
          <p:cNvSpPr/>
          <p:nvPr/>
        </p:nvSpPr>
        <p:spPr>
          <a:xfrm>
            <a:off x="288198" y="6017974"/>
            <a:ext cx="694427" cy="694427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9BE263-99DE-AAB2-87F2-5D9219C1406C}"/>
              </a:ext>
            </a:extLst>
          </p:cNvPr>
          <p:cNvSpPr/>
          <p:nvPr/>
        </p:nvSpPr>
        <p:spPr>
          <a:xfrm>
            <a:off x="10782999" y="144966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EE8048-81AD-46A0-AED7-8CC442EB6A1D}"/>
              </a:ext>
            </a:extLst>
          </p:cNvPr>
          <p:cNvSpPr/>
          <p:nvPr/>
        </p:nvSpPr>
        <p:spPr>
          <a:xfrm>
            <a:off x="10788852" y="2323842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3E0F61A-C7B3-4804-90E3-80E33B42380A}"/>
              </a:ext>
            </a:extLst>
          </p:cNvPr>
          <p:cNvSpPr/>
          <p:nvPr/>
        </p:nvSpPr>
        <p:spPr>
          <a:xfrm>
            <a:off x="11033267" y="3775956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D14783-AFA6-E44F-C327-9F2E9CAEBE60}"/>
              </a:ext>
            </a:extLst>
          </p:cNvPr>
          <p:cNvSpPr/>
          <p:nvPr/>
        </p:nvSpPr>
        <p:spPr>
          <a:xfrm>
            <a:off x="10620568" y="4632220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5B7FE9-EF5F-DC7A-FE0F-4A38D0D5521E}"/>
              </a:ext>
            </a:extLst>
          </p:cNvPr>
          <p:cNvSpPr/>
          <p:nvPr/>
        </p:nvSpPr>
        <p:spPr>
          <a:xfrm>
            <a:off x="10137369" y="296208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B914A3-D66D-7725-0194-948E21715A9E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5B0165-88F3-AC09-CDCA-5828EDDB7D52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89F0607-00A7-A7ED-D600-BE0A1FF6E33A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90A5B7-C048-9AF1-6948-49DF4E3F9A80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8776E3-8F58-6A00-AF00-6B13558EABE6}"/>
              </a:ext>
            </a:extLst>
          </p:cNvPr>
          <p:cNvSpPr/>
          <p:nvPr/>
        </p:nvSpPr>
        <p:spPr>
          <a:xfrm>
            <a:off x="349450" y="206457"/>
            <a:ext cx="11571232" cy="1052361"/>
          </a:xfrm>
          <a:prstGeom prst="roundRect">
            <a:avLst/>
          </a:prstGeom>
          <a:solidFill>
            <a:srgbClr val="8FD4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Digwyddiad Gweithdy Plant y Lluoedd Arfog yr Awdurdod Lleol</a:t>
            </a:r>
            <a:endParaRPr lang="en-US"/>
          </a:p>
        </p:txBody>
      </p:sp>
      <p:pic>
        <p:nvPicPr>
          <p:cNvPr id="3" name="Picture 2" descr="A wall of colorful squares with drawings&#10;&#10;AI-generated content may be incorrect.">
            <a:extLst>
              <a:ext uri="{FF2B5EF4-FFF2-40B4-BE49-F238E27FC236}">
                <a16:creationId xmlns:a16="http://schemas.microsoft.com/office/drawing/2014/main" id="{3C415D75-1758-DBE0-D1FF-755F4E45C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884" y="1377480"/>
            <a:ext cx="3311049" cy="2316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C89A5C-A60C-2140-B094-1239E7DF1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236" y="1484220"/>
            <a:ext cx="2198969" cy="2111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2A546-F1AA-0555-BEB5-30D1D7634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410" y="1513068"/>
            <a:ext cx="2163736" cy="2182944"/>
          </a:xfrm>
          <a:prstGeom prst="rect">
            <a:avLst/>
          </a:prstGeom>
        </p:spPr>
      </p:pic>
      <p:pic>
        <p:nvPicPr>
          <p:cNvPr id="11" name="Picture 10" descr="A drawing of different activities&#10;&#10;AI-generated content may be incorrect.">
            <a:extLst>
              <a:ext uri="{FF2B5EF4-FFF2-40B4-BE49-F238E27FC236}">
                <a16:creationId xmlns:a16="http://schemas.microsoft.com/office/drawing/2014/main" id="{EA015CA2-6A6B-D099-01B0-759FAAA01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49" y="3992614"/>
            <a:ext cx="4013148" cy="2570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62CA0-E3E6-CBFF-AB67-163C25FEA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385" y="4020565"/>
            <a:ext cx="3576248" cy="2564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4CC558-7573-33CD-85BB-EFC428B0A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7471" y="3994957"/>
            <a:ext cx="3531746" cy="25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D982-3A33-07AE-83B1-77070C132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338CCBC6-B918-8394-755E-EB737216CF33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4D17EFE-50D3-A435-ED5F-5C7E63CC8194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4FA694A-F1EF-ED0F-6DE2-5B845C96F2D5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0699-E16D-4C81-8C18-505662217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7"/>
          <a:stretch/>
        </p:blipFill>
        <p:spPr>
          <a:xfrm>
            <a:off x="10702402" y="6043839"/>
            <a:ext cx="1358585" cy="6617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35A2C4-7599-F8CF-6DED-AD95227F3E1B}"/>
              </a:ext>
            </a:extLst>
          </p:cNvPr>
          <p:cNvSpPr/>
          <p:nvPr/>
        </p:nvSpPr>
        <p:spPr>
          <a:xfrm>
            <a:off x="350890" y="3215239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06E7D-E03B-F6D1-7C57-DFE010E71F15}"/>
              </a:ext>
            </a:extLst>
          </p:cNvPr>
          <p:cNvSpPr/>
          <p:nvPr/>
        </p:nvSpPr>
        <p:spPr>
          <a:xfrm>
            <a:off x="1246531" y="4891013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8D0485-B09B-1B94-6EEA-EDDF0374191D}"/>
              </a:ext>
            </a:extLst>
          </p:cNvPr>
          <p:cNvSpPr/>
          <p:nvPr/>
        </p:nvSpPr>
        <p:spPr>
          <a:xfrm>
            <a:off x="977640" y="617981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D5E0DDB-B0F6-F551-552E-8109D3D41820}"/>
              </a:ext>
            </a:extLst>
          </p:cNvPr>
          <p:cNvSpPr/>
          <p:nvPr/>
        </p:nvSpPr>
        <p:spPr>
          <a:xfrm>
            <a:off x="288198" y="6017974"/>
            <a:ext cx="694427" cy="694427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F894684-6B4F-4563-E07E-0A4E4323ABBF}"/>
              </a:ext>
            </a:extLst>
          </p:cNvPr>
          <p:cNvSpPr/>
          <p:nvPr/>
        </p:nvSpPr>
        <p:spPr>
          <a:xfrm>
            <a:off x="10782999" y="144966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1FBF37-85E2-0A55-9C44-12E71BCFCD1C}"/>
              </a:ext>
            </a:extLst>
          </p:cNvPr>
          <p:cNvSpPr/>
          <p:nvPr/>
        </p:nvSpPr>
        <p:spPr>
          <a:xfrm>
            <a:off x="10788852" y="2323842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09D692-7D25-FE98-5FB6-B0F8D94C67B5}"/>
              </a:ext>
            </a:extLst>
          </p:cNvPr>
          <p:cNvSpPr/>
          <p:nvPr/>
        </p:nvSpPr>
        <p:spPr>
          <a:xfrm>
            <a:off x="11033267" y="3775956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7DD19C-9DCB-3B7F-6B1C-B37CD003D80C}"/>
              </a:ext>
            </a:extLst>
          </p:cNvPr>
          <p:cNvSpPr/>
          <p:nvPr/>
        </p:nvSpPr>
        <p:spPr>
          <a:xfrm>
            <a:off x="10620568" y="4632220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76974C-B4FB-1772-D105-4F63FACE9195}"/>
              </a:ext>
            </a:extLst>
          </p:cNvPr>
          <p:cNvSpPr/>
          <p:nvPr/>
        </p:nvSpPr>
        <p:spPr>
          <a:xfrm>
            <a:off x="10137369" y="296208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BA721A-37C4-E77A-DBA4-07624716E709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A53FA4-6970-F558-4D14-3B6CEF63F8D5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4D6BA3-8B09-C29C-2D1D-128E7750D23E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6A6513-04CA-29CF-94BE-A80B3B445876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3CE8C15A-CC02-B686-3743-7923DA5DB5D4}"/>
              </a:ext>
            </a:extLst>
          </p:cNvPr>
          <p:cNvSpPr/>
          <p:nvPr/>
        </p:nvSpPr>
        <p:spPr>
          <a:xfrm>
            <a:off x="355115" y="206456"/>
            <a:ext cx="4966298" cy="1574827"/>
          </a:xfrm>
          <a:prstGeom prst="roundRect">
            <a:avLst/>
          </a:prstGeom>
          <a:solidFill>
            <a:srgbClr val="C000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PEILOT –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Addewid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Sir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Benfro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i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Ddisgyblion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y </a:t>
            </a:r>
            <a:r>
              <a:rPr lang="en-GB" sz="3200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Lluoedd</a:t>
            </a:r>
            <a:r>
              <a:rPr lang="en-GB" sz="3200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Arfog</a:t>
            </a:r>
            <a:r>
              <a:rPr lang="en-GB" sz="3200">
                <a:solidFill>
                  <a:srgbClr val="FFFFFF"/>
                </a:solidFill>
                <a:latin typeface="Arial"/>
                <a:ea typeface="Calibri"/>
                <a:cs typeface="Arial"/>
              </a:rPr>
              <a:t> </a:t>
            </a:r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96B76B-C7E3-0E39-B7EB-1033B42A97E6}"/>
              </a:ext>
            </a:extLst>
          </p:cNvPr>
          <p:cNvSpPr/>
          <p:nvPr/>
        </p:nvSpPr>
        <p:spPr>
          <a:xfrm>
            <a:off x="628066" y="2089799"/>
            <a:ext cx="4475363" cy="4281722"/>
          </a:xfrm>
          <a:prstGeom prst="roundRect">
            <a:avLst>
              <a:gd name="adj" fmla="val 17668"/>
            </a:avLst>
          </a:prstGeom>
          <a:solidFill>
            <a:srgbClr val="C0004E">
              <a:alpha val="25098"/>
            </a:srgbClr>
          </a:solidFill>
          <a:ln w="28575">
            <a:solidFill>
              <a:srgbClr val="C0004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Cafodd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wybodaeth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gafwyd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ystod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digwyddiad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chasglu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a’i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hystyried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,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lluniwyd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Addewid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Sir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Benfro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dros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yr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haf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Cafodd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ei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lansio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ystod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Gwŷl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Gorllewin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Cymru ac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nifer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o’r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plant a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wedi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cymryd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rhan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gweithdai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bresennol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4949D-36DC-23BF-B677-1C2E05FDA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47" y="210237"/>
            <a:ext cx="4522076" cy="65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1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35FE8-F640-436E-0131-1325B8001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AD47F730-3178-2F0E-340F-20D1BF81CF55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064C4B3-0F06-27D8-0E53-BC24F1ABE976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A264756-B934-228F-55E9-C74730F4D16A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3CB71-4BE0-5DB1-4BC0-50340A083C73}"/>
              </a:ext>
            </a:extLst>
          </p:cNvPr>
          <p:cNvSpPr/>
          <p:nvPr/>
        </p:nvSpPr>
        <p:spPr>
          <a:xfrm>
            <a:off x="350890" y="3215239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E60DDB-CF1A-B546-AF70-7EBE88B6E24A}"/>
              </a:ext>
            </a:extLst>
          </p:cNvPr>
          <p:cNvSpPr/>
          <p:nvPr/>
        </p:nvSpPr>
        <p:spPr>
          <a:xfrm>
            <a:off x="1246531" y="4891013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826148-CFBF-9D80-93A7-168B51336146}"/>
              </a:ext>
            </a:extLst>
          </p:cNvPr>
          <p:cNvSpPr/>
          <p:nvPr/>
        </p:nvSpPr>
        <p:spPr>
          <a:xfrm>
            <a:off x="977640" y="617981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9FAEFC-2DFD-84A1-370A-66B7ABFD89F0}"/>
              </a:ext>
            </a:extLst>
          </p:cNvPr>
          <p:cNvSpPr/>
          <p:nvPr/>
        </p:nvSpPr>
        <p:spPr>
          <a:xfrm>
            <a:off x="288198" y="6017974"/>
            <a:ext cx="694427" cy="694427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524AF2-B80C-1071-7452-B6087FBEBE4D}"/>
              </a:ext>
            </a:extLst>
          </p:cNvPr>
          <p:cNvSpPr/>
          <p:nvPr/>
        </p:nvSpPr>
        <p:spPr>
          <a:xfrm>
            <a:off x="10782999" y="1449665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E9345C-8AA6-DF97-93EB-D9F17554F123}"/>
              </a:ext>
            </a:extLst>
          </p:cNvPr>
          <p:cNvSpPr/>
          <p:nvPr/>
        </p:nvSpPr>
        <p:spPr>
          <a:xfrm>
            <a:off x="10788852" y="2323842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537D8D-6EC2-49E5-0EDA-5058FB051AA2}"/>
              </a:ext>
            </a:extLst>
          </p:cNvPr>
          <p:cNvSpPr/>
          <p:nvPr/>
        </p:nvSpPr>
        <p:spPr>
          <a:xfrm>
            <a:off x="11033267" y="3775956"/>
            <a:ext cx="418802" cy="418802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432698-B175-3130-073A-A3E3FCC14A2F}"/>
              </a:ext>
            </a:extLst>
          </p:cNvPr>
          <p:cNvSpPr/>
          <p:nvPr/>
        </p:nvSpPr>
        <p:spPr>
          <a:xfrm>
            <a:off x="10620568" y="4632220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AF8A51-7F2B-65E6-4B5A-61B8EF1558D0}"/>
              </a:ext>
            </a:extLst>
          </p:cNvPr>
          <p:cNvSpPr/>
          <p:nvPr/>
        </p:nvSpPr>
        <p:spPr>
          <a:xfrm>
            <a:off x="10137369" y="296208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C58DB8-7698-6EDA-D899-481EDA5E2CC2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97A0AE-62E2-5E78-1CA8-577676718BD0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906F12C-E7BD-A558-7986-A9660FD6963F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80A8F7-A16A-103F-DCA7-240941E3CD89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EB586B-205A-27AB-0814-D3F943BCEEBD}"/>
              </a:ext>
            </a:extLst>
          </p:cNvPr>
          <p:cNvSpPr/>
          <p:nvPr/>
        </p:nvSpPr>
        <p:spPr>
          <a:xfrm>
            <a:off x="188862" y="206456"/>
            <a:ext cx="11713460" cy="951373"/>
          </a:xfrm>
          <a:prstGeom prst="roundRect">
            <a:avLst/>
          </a:prstGeom>
          <a:solidFill>
            <a:srgbClr val="C000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Beth </a:t>
            </a:r>
            <a:r>
              <a:rPr lang="en-GB" sz="3200" b="1" err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nesaf</a:t>
            </a:r>
            <a:r>
              <a:rPr lang="en-GB" sz="3200" b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?</a:t>
            </a:r>
            <a:r>
              <a:rPr lang="en-GB" sz="3200">
                <a:solidFill>
                  <a:srgbClr val="FFFFFF"/>
                </a:solidFill>
                <a:latin typeface="Arial"/>
                <a:ea typeface="Calibri"/>
                <a:cs typeface="Arial"/>
              </a:rPr>
              <a:t> </a:t>
            </a:r>
            <a:endParaRPr lang="en-US">
              <a:latin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344E45-4103-0FD9-1DC6-41958BB4A28E}"/>
              </a:ext>
            </a:extLst>
          </p:cNvPr>
          <p:cNvSpPr/>
          <p:nvPr/>
        </p:nvSpPr>
        <p:spPr>
          <a:xfrm>
            <a:off x="281702" y="1327801"/>
            <a:ext cx="6414999" cy="1067468"/>
          </a:xfrm>
          <a:prstGeom prst="roundRect">
            <a:avLst>
              <a:gd name="adj" fmla="val 17668"/>
            </a:avLst>
          </a:prstGeom>
          <a:solidFill>
            <a:srgbClr val="C0004E">
              <a:alpha val="25098"/>
            </a:srgbClr>
          </a:solidFill>
          <a:ln w="28575">
            <a:solidFill>
              <a:srgbClr val="C0004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Y nod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pen draw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yw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creu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Addewid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i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Ddisgyblion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y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Lluoedd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Arfog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ymhob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Awdurdod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 </a:t>
            </a:r>
            <a:r>
              <a:rPr lang="en-GB" err="1">
                <a:solidFill>
                  <a:schemeClr val="tx1"/>
                </a:solidFill>
                <a:latin typeface="Arial"/>
                <a:ea typeface="Tahoma"/>
                <a:cs typeface="Arial"/>
              </a:rPr>
              <a:t>Lleol</a:t>
            </a:r>
            <a:r>
              <a:rPr lang="en-GB">
                <a:solidFill>
                  <a:schemeClr val="tx1"/>
                </a:solidFill>
                <a:latin typeface="Arial"/>
                <a:ea typeface="Tahoma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  <a:p>
            <a:pPr>
              <a:defRPr/>
            </a:pPr>
            <a:endParaRPr lang="en-GB" sz="1400">
              <a:solidFill>
                <a:schemeClr val="tx1"/>
              </a:solidFill>
              <a:latin typeface="Arial"/>
              <a:ea typeface="Tahoma"/>
              <a:cs typeface="Arial"/>
            </a:endParaRPr>
          </a:p>
        </p:txBody>
      </p:sp>
      <p:pic>
        <p:nvPicPr>
          <p:cNvPr id="5" name="Picture 4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62DA2357-3E70-84F9-5C1D-E2185601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7" y="2726747"/>
            <a:ext cx="5532293" cy="3787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2E83F-2B20-B494-0C9C-80B8DFA48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170" y="1325706"/>
            <a:ext cx="4098348" cy="5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2CFA1-0F14-07D1-6C2A-76ED7715F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E3E7EC3F-C47B-DA46-5DAE-A03CA2CA15ED}"/>
              </a:ext>
            </a:extLst>
          </p:cNvPr>
          <p:cNvSpPr/>
          <p:nvPr/>
        </p:nvSpPr>
        <p:spPr>
          <a:xfrm>
            <a:off x="9833541" y="-279305"/>
            <a:ext cx="2665730" cy="2665730"/>
          </a:xfrm>
          <a:prstGeom prst="ellipse">
            <a:avLst/>
          </a:prstGeom>
          <a:solidFill>
            <a:srgbClr val="8FD45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25DE11F-66D6-B633-D91A-F04C9AC96919}"/>
              </a:ext>
            </a:extLst>
          </p:cNvPr>
          <p:cNvSpPr/>
          <p:nvPr/>
        </p:nvSpPr>
        <p:spPr>
          <a:xfrm>
            <a:off x="-1661057" y="1908310"/>
            <a:ext cx="3314700" cy="3314700"/>
          </a:xfrm>
          <a:prstGeom prst="ellipse">
            <a:avLst/>
          </a:prstGeom>
          <a:solidFill>
            <a:srgbClr val="5DAE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70560DD-AEC7-F43A-9BF9-462FF9B51EB1}"/>
              </a:ext>
            </a:extLst>
          </p:cNvPr>
          <p:cNvSpPr/>
          <p:nvPr/>
        </p:nvSpPr>
        <p:spPr>
          <a:xfrm>
            <a:off x="5775062" y="5647195"/>
            <a:ext cx="2426335" cy="2426335"/>
          </a:xfrm>
          <a:prstGeom prst="ellipse">
            <a:avLst/>
          </a:prstGeom>
          <a:solidFill>
            <a:srgbClr val="C0004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E18ACB-CA9E-108D-B2AB-D097C3D7BA71}"/>
              </a:ext>
            </a:extLst>
          </p:cNvPr>
          <p:cNvSpPr/>
          <p:nvPr/>
        </p:nvSpPr>
        <p:spPr>
          <a:xfrm>
            <a:off x="3217010" y="377629"/>
            <a:ext cx="686221" cy="671843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5DF5E6-3F4D-EDDA-EC28-AAF7582E4B22}"/>
              </a:ext>
            </a:extLst>
          </p:cNvPr>
          <p:cNvSpPr/>
          <p:nvPr/>
        </p:nvSpPr>
        <p:spPr>
          <a:xfrm>
            <a:off x="2366579" y="337374"/>
            <a:ext cx="418802" cy="418802"/>
          </a:xfrm>
          <a:prstGeom prst="ellipse">
            <a:avLst/>
          </a:prstGeom>
          <a:solidFill>
            <a:srgbClr val="8FD4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A9471CA-FB5E-9F99-04BC-BE5618A85A8D}"/>
              </a:ext>
            </a:extLst>
          </p:cNvPr>
          <p:cNvSpPr/>
          <p:nvPr/>
        </p:nvSpPr>
        <p:spPr>
          <a:xfrm>
            <a:off x="4157462" y="209054"/>
            <a:ext cx="332539" cy="332538"/>
          </a:xfrm>
          <a:prstGeom prst="ellipse">
            <a:avLst/>
          </a:prstGeom>
          <a:solidFill>
            <a:srgbClr val="5D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30F576-F4A7-BE73-8938-D7D761CAD7B4}"/>
              </a:ext>
            </a:extLst>
          </p:cNvPr>
          <p:cNvSpPr/>
          <p:nvPr/>
        </p:nvSpPr>
        <p:spPr>
          <a:xfrm>
            <a:off x="5105771" y="371822"/>
            <a:ext cx="671843" cy="686220"/>
          </a:xfrm>
          <a:prstGeom prst="ellipse">
            <a:avLst/>
          </a:prstGeom>
          <a:solidFill>
            <a:srgbClr val="C800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D235E7-9B82-9302-C1AF-D486ED017F65}"/>
              </a:ext>
            </a:extLst>
          </p:cNvPr>
          <p:cNvSpPr/>
          <p:nvPr/>
        </p:nvSpPr>
        <p:spPr>
          <a:xfrm>
            <a:off x="349450" y="206457"/>
            <a:ext cx="11571232" cy="1052361"/>
          </a:xfrm>
          <a:prstGeom prst="roundRect">
            <a:avLst/>
          </a:prstGeom>
          <a:solidFill>
            <a:srgbClr val="8FD4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Addewid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i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Ddisgyblion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y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Lluoedd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Arfog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– </a:t>
            </a:r>
            <a:r>
              <a:rPr lang="en-GB" sz="3200" b="1" err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Cynllunio</a:t>
            </a:r>
            <a:r>
              <a:rPr lang="en-GB" sz="3200" b="1">
                <a:solidFill>
                  <a:srgbClr val="FFFFFF"/>
                </a:solidFill>
                <a:latin typeface="Arial Rounded MT Bold"/>
                <a:ea typeface="Calibri"/>
                <a:cs typeface="Arial"/>
              </a:rPr>
              <a:t> Cychwynnol </a:t>
            </a:r>
            <a:endParaRPr lang="en-US" b="1">
              <a:latin typeface="Arial Rounded MT Bold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07E14-F672-F863-00BD-CD26FABE8779}"/>
              </a:ext>
            </a:extLst>
          </p:cNvPr>
          <p:cNvSpPr/>
          <p:nvPr/>
        </p:nvSpPr>
        <p:spPr>
          <a:xfrm>
            <a:off x="348364" y="1447374"/>
            <a:ext cx="2696697" cy="5202673"/>
          </a:xfrm>
          <a:prstGeom prst="roundRect">
            <a:avLst>
              <a:gd name="adj" fmla="val 17668"/>
            </a:avLst>
          </a:prstGeom>
          <a:solidFill>
            <a:srgbClr val="91D553">
              <a:alpha val="24000"/>
            </a:srgbClr>
          </a:solidFill>
          <a:ln w="28575">
            <a:solidFill>
              <a:srgbClr val="8FD4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Sut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fyddwch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chi’n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cael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eich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cefnogi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US" sz="1400">
              <a:solidFill>
                <a:schemeClr val="tx1"/>
              </a:solidFill>
            </a:endParaRPr>
          </a:p>
          <a:p>
            <a:endParaRPr lang="en-GB" sz="1400" b="1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Bydd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SSCE Cymru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darparu’r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rhestr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gyfeirio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templedi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bydd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arnoch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hangen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gyfer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gweithdy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gweithdai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ogystal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â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chynhyrchu’r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Addewid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terfynol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Byddwch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cael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cefnogi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gan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dîm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SSCE Cymru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drwy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gydol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broses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gynllunio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darparu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ac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ysgrifennu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Addewid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Bydd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SSCE Cymru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cefnogi’n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ariannol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hefyd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Gallwch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ddefnyddio’r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cyllid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gwrdd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â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chostau’r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lleoliad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bwyd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adnoddau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staff/staff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llanw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cludiant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ac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ati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E71E09-3745-0A0F-CF29-0CADC991C908}"/>
              </a:ext>
            </a:extLst>
          </p:cNvPr>
          <p:cNvSpPr/>
          <p:nvPr/>
        </p:nvSpPr>
        <p:spPr>
          <a:xfrm>
            <a:off x="3222621" y="1447374"/>
            <a:ext cx="8704513" cy="5202673"/>
          </a:xfrm>
          <a:prstGeom prst="roundRect">
            <a:avLst>
              <a:gd name="adj" fmla="val 17668"/>
            </a:avLst>
          </a:prstGeom>
          <a:solidFill>
            <a:srgbClr val="91D553">
              <a:alpha val="24000"/>
            </a:srgbClr>
          </a:solidFill>
          <a:ln w="28575">
            <a:solidFill>
              <a:srgbClr val="8FD4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Pwy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lle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pryd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GB">
              <a:solidFill>
                <a:schemeClr val="tx1"/>
              </a:solidFill>
            </a:endParaRPr>
          </a:p>
          <a:p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Mae’r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digwyddiad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Addewid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Ddisgyblion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gyfer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plant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cyfnodau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allweddol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2 a 3,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ond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fe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ellir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cynnwys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disgyblion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CA4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hefyd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gweithgareddau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hunain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neu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hwyluso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pethau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).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Rydym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ni’n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argymell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bod o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leiaf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25 o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blant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cymryd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rhan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fel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bod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modd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casglu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amrywiaeth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o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brofiadau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ond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fe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ellir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cael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llawer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mwy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na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25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hefyd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Roedd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digwyddiad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peilot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cynnwys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60 o blant. </a:t>
            </a:r>
            <a:endParaRPr lang="en-GB">
              <a:solidFill>
                <a:schemeClr val="tx1"/>
              </a:solidFill>
            </a:endParaRPr>
          </a:p>
          <a:p>
            <a:endParaRPr lang="en-GB" sz="11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wahân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hynny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ystyriwch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beth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fydd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gweithio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orau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fel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Awdurdod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Lleol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 sz="1100"/>
          </a:p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Pwy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Efallai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yr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hoffech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gynnwys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nifer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bach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o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blant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gynrychioli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cymaint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o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ysgolion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â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phosibl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llaw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arall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efallai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yr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hoffech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gynnwys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pob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plentyn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chynnal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digwyddiad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mwy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 sz="1100"/>
          </a:p>
          <a:p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Beth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Darperir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templedi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o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adnoddau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gyda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syniadau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am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weithgareddau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Yn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dibynnu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dewisiadau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efallai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bydd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arnoch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angen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argraffu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copïau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neu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archebu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adnoddau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ychwanegol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Efallai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yr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hoffech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ddarparu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bwyd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e.e.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fan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pitsas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Fe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allwch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hefyd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ystyried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defnyddio’r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cyllid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brynu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anrheg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i’r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plant. </a:t>
            </a:r>
            <a:endParaRPr lang="en-GB">
              <a:solidFill>
                <a:schemeClr val="tx1"/>
              </a:solidFill>
            </a:endParaRPr>
          </a:p>
          <a:p>
            <a:endParaRPr lang="en-GB" sz="1100"/>
          </a:p>
          <a:p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Lle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Yn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dibynnu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niferoedd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logisteg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fe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allwch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ddefnyddio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neuadd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ysgol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canolfan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ieuenctid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adeilad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lleol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e.e.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cadetiaid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neu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westy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moethus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 sz="1100"/>
          </a:p>
          <a:p>
            <a:r>
              <a:rPr lang="en-GB" sz="1400" b="1" err="1">
                <a:solidFill>
                  <a:schemeClr val="tx1"/>
                </a:solidFill>
                <a:latin typeface="Arial"/>
                <a:cs typeface="Arial"/>
              </a:rPr>
              <a:t>Pryd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–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pryd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sy’n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gyfleus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chi?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Efallai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yr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hoffech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chi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gynnal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digwyddiad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neu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gyhoeddi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eich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Addewid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yr un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pryd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ag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achlysur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arbennig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arall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e.e.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Mis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Plentyn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Milwrol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Diwrnod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y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Lluoedd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err="1">
                <a:solidFill>
                  <a:schemeClr val="tx1"/>
                </a:solidFill>
                <a:latin typeface="Arial"/>
                <a:cs typeface="Arial"/>
              </a:rPr>
              <a:t>Arfog</a:t>
            </a:r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lang="en-GB">
              <a:solidFill>
                <a:schemeClr val="tx1"/>
              </a:solidFill>
            </a:endParaRPr>
          </a:p>
          <a:p>
            <a:endParaRPr lang="en-GB"/>
          </a:p>
          <a:p>
            <a:endParaRPr lang="en-GB" sz="14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61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2E761486982C469FD523B4F81038B2" ma:contentTypeVersion="19" ma:contentTypeDescription="Create a new document." ma:contentTypeScope="" ma:versionID="817acfe686cad93ca24f175aba522548">
  <xsd:schema xmlns:xsd="http://www.w3.org/2001/XMLSchema" xmlns:xs="http://www.w3.org/2001/XMLSchema" xmlns:p="http://schemas.microsoft.com/office/2006/metadata/properties" xmlns:ns2="9c64d555-2e0a-41ff-a7ae-916f3d9e2dcd" xmlns:ns3="117b5399-651a-4714-82c2-de7d0fcf8467" targetNamespace="http://schemas.microsoft.com/office/2006/metadata/properties" ma:root="true" ma:fieldsID="ff95b9a1ce6c0464a3c42edd5ad20720" ns2:_="" ns3:_="">
    <xsd:import namespace="9c64d555-2e0a-41ff-a7ae-916f3d9e2dcd"/>
    <xsd:import namespace="117b5399-651a-4714-82c2-de7d0fcf84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64d555-2e0a-41ff-a7ae-916f3d9e2d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73820d-b6de-44fc-9088-581e1b894f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b5399-651a-4714-82c2-de7d0fcf846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dbc4ba2-ea15-468d-8eba-bcc5c059b746}" ma:internalName="TaxCatchAll" ma:showField="CatchAllData" ma:web="117b5399-651a-4714-82c2-de7d0fcf84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64d555-2e0a-41ff-a7ae-916f3d9e2dcd">
      <Terms xmlns="http://schemas.microsoft.com/office/infopath/2007/PartnerControls"/>
    </lcf76f155ced4ddcb4097134ff3c332f>
    <TaxCatchAll xmlns="117b5399-651a-4714-82c2-de7d0fcf846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B983F0-63E7-4C17-B718-1BF1573E41EF}">
  <ds:schemaRefs>
    <ds:schemaRef ds:uri="117b5399-651a-4714-82c2-de7d0fcf8467"/>
    <ds:schemaRef ds:uri="9c64d555-2e0a-41ff-a7ae-916f3d9e2d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E8F994-4492-45EE-9D45-4FAAE3CB5EC5}">
  <ds:schemaRefs>
    <ds:schemaRef ds:uri="117b5399-651a-4714-82c2-de7d0fcf8467"/>
    <ds:schemaRef ds:uri="9c64d555-2e0a-41ff-a7ae-916f3d9e2dc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3C005A-E798-473E-AF2F-93C3674C16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1145</Words>
  <Application>Microsoft Office PowerPoint</Application>
  <PresentationFormat>Widescreen</PresentationFormat>
  <Paragraphs>94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Curtis, Rebecca</dc:creator>
  <cp:lastModifiedBy>Curtis, Rebecca</cp:lastModifiedBy>
  <cp:revision>2</cp:revision>
  <dcterms:created xsi:type="dcterms:W3CDTF">2025-10-01T07:28:28Z</dcterms:created>
  <dcterms:modified xsi:type="dcterms:W3CDTF">2026-05-18T10:44:37Z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0x010100B82E761486982C469FD523B4F81038B2</vt:lpwstr>
  </property>
  <property fmtid="{D5CDD505-2E9C-101B-9397-08002B2CF9AE}" pid="3" name="MediaServiceImageTags">
    <vt:lpwstr/>
  </property>
</Properties>
</file>